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rlito" panose="020B0604020202020204" charset="0"/>
      <p:regular r:id="rId18"/>
    </p:embeddedFont>
    <p:embeddedFont>
      <p:font typeface="Carlito Bold" panose="020B0604020202020204" charset="0"/>
      <p:regular r:id="rId19"/>
    </p:embeddedFont>
    <p:embeddedFont>
      <p:font typeface="Radley" panose="020B0604020202020204" charset="0"/>
      <p:regular r:id="rId20"/>
    </p:embeddedFont>
    <p:embeddedFont>
      <p:font typeface="Radley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5EDE3C-3AAB-4A7A-8375-CF28895E517B}" v="2" dt="2025-11-30T16:52:38.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81" autoAdjust="0"/>
    <p:restoredTop sz="94622" autoAdjust="0"/>
  </p:normalViewPr>
  <p:slideViewPr>
    <p:cSldViewPr>
      <p:cViewPr varScale="1">
        <p:scale>
          <a:sx n="66" d="100"/>
          <a:sy n="66" d="100"/>
        </p:scale>
        <p:origin x="36"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aina makkena" userId="63979723c6a1b226" providerId="LiveId" clId="{2EF74D97-4751-4811-8BCE-732FEEBFC408}"/>
    <pc:docChg chg="custSel modSld">
      <pc:chgData name="sunaina makkena" userId="63979723c6a1b226" providerId="LiveId" clId="{2EF74D97-4751-4811-8BCE-732FEEBFC408}" dt="2025-11-30T16:52:47.819" v="223" actId="1076"/>
      <pc:docMkLst>
        <pc:docMk/>
      </pc:docMkLst>
      <pc:sldChg chg="addSp delSp modSp mod">
        <pc:chgData name="sunaina makkena" userId="63979723c6a1b226" providerId="LiveId" clId="{2EF74D97-4751-4811-8BCE-732FEEBFC408}" dt="2025-11-30T16:47:24.885" v="109" actId="1076"/>
        <pc:sldMkLst>
          <pc:docMk/>
          <pc:sldMk cId="0" sldId="256"/>
        </pc:sldMkLst>
        <pc:spChg chg="del mod">
          <ac:chgData name="sunaina makkena" userId="63979723c6a1b226" providerId="LiveId" clId="{2EF74D97-4751-4811-8BCE-732FEEBFC408}" dt="2025-11-30T16:46:21.753" v="101"/>
          <ac:spMkLst>
            <pc:docMk/>
            <pc:sldMk cId="0" sldId="256"/>
            <ac:spMk id="7" creationId="{00000000-0000-0000-0000-000000000000}"/>
          </ac:spMkLst>
        </pc:spChg>
        <pc:spChg chg="mod">
          <ac:chgData name="sunaina makkena" userId="63979723c6a1b226" providerId="LiveId" clId="{2EF74D97-4751-4811-8BCE-732FEEBFC408}" dt="2025-11-30T16:46:20.704" v="99" actId="113"/>
          <ac:spMkLst>
            <pc:docMk/>
            <pc:sldMk cId="0" sldId="256"/>
            <ac:spMk id="8" creationId="{00000000-0000-0000-0000-000000000000}"/>
          </ac:spMkLst>
        </pc:spChg>
        <pc:spChg chg="mod">
          <ac:chgData name="sunaina makkena" userId="63979723c6a1b226" providerId="LiveId" clId="{2EF74D97-4751-4811-8BCE-732FEEBFC408}" dt="2025-11-30T16:46:37.484" v="102"/>
          <ac:spMkLst>
            <pc:docMk/>
            <pc:sldMk cId="0" sldId="256"/>
            <ac:spMk id="10" creationId="{72AA7A58-BBA7-028E-19AE-FCBAC5DB6B12}"/>
          </ac:spMkLst>
        </pc:spChg>
        <pc:grpChg chg="del">
          <ac:chgData name="sunaina makkena" userId="63979723c6a1b226" providerId="LiveId" clId="{2EF74D97-4751-4811-8BCE-732FEEBFC408}" dt="2025-11-30T16:45:04.220" v="0" actId="478"/>
          <ac:grpSpMkLst>
            <pc:docMk/>
            <pc:sldMk cId="0" sldId="256"/>
            <ac:grpSpMk id="2" creationId="{00000000-0000-0000-0000-000000000000}"/>
          </ac:grpSpMkLst>
        </pc:grpChg>
        <pc:grpChg chg="add mod">
          <ac:chgData name="sunaina makkena" userId="63979723c6a1b226" providerId="LiveId" clId="{2EF74D97-4751-4811-8BCE-732FEEBFC408}" dt="2025-11-30T16:47:24.885" v="109" actId="1076"/>
          <ac:grpSpMkLst>
            <pc:docMk/>
            <pc:sldMk cId="0" sldId="256"/>
            <ac:grpSpMk id="9" creationId="{B5BFAD13-8306-54C8-D038-9F69DA629A30}"/>
          </ac:grpSpMkLst>
        </pc:grpChg>
      </pc:sldChg>
      <pc:sldChg chg="delSp modSp mod">
        <pc:chgData name="sunaina makkena" userId="63979723c6a1b226" providerId="LiveId" clId="{2EF74D97-4751-4811-8BCE-732FEEBFC408}" dt="2025-11-30T16:48:01.622" v="113" actId="478"/>
        <pc:sldMkLst>
          <pc:docMk/>
          <pc:sldMk cId="0" sldId="257"/>
        </pc:sldMkLst>
        <pc:grpChg chg="del">
          <ac:chgData name="sunaina makkena" userId="63979723c6a1b226" providerId="LiveId" clId="{2EF74D97-4751-4811-8BCE-732FEEBFC408}" dt="2025-11-30T16:47:52.889" v="111" actId="478"/>
          <ac:grpSpMkLst>
            <pc:docMk/>
            <pc:sldMk cId="0" sldId="257"/>
            <ac:grpSpMk id="2" creationId="{00000000-0000-0000-0000-000000000000}"/>
          </ac:grpSpMkLst>
        </pc:grpChg>
        <pc:grpChg chg="mod">
          <ac:chgData name="sunaina makkena" userId="63979723c6a1b226" providerId="LiveId" clId="{2EF74D97-4751-4811-8BCE-732FEEBFC408}" dt="2025-11-30T16:47:59.335" v="112" actId="14100"/>
          <ac:grpSpMkLst>
            <pc:docMk/>
            <pc:sldMk cId="0" sldId="257"/>
            <ac:grpSpMk id="4" creationId="{00000000-0000-0000-0000-000000000000}"/>
          </ac:grpSpMkLst>
        </pc:grpChg>
        <pc:grpChg chg="del">
          <ac:chgData name="sunaina makkena" userId="63979723c6a1b226" providerId="LiveId" clId="{2EF74D97-4751-4811-8BCE-732FEEBFC408}" dt="2025-11-30T16:48:01.622" v="113" actId="478"/>
          <ac:grpSpMkLst>
            <pc:docMk/>
            <pc:sldMk cId="0" sldId="257"/>
            <ac:grpSpMk id="9" creationId="{00000000-0000-0000-0000-000000000000}"/>
          </ac:grpSpMkLst>
        </pc:grpChg>
      </pc:sldChg>
      <pc:sldChg chg="delSp modSp mod">
        <pc:chgData name="sunaina makkena" userId="63979723c6a1b226" providerId="LiveId" clId="{2EF74D97-4751-4811-8BCE-732FEEBFC408}" dt="2025-11-30T16:48:30.616" v="178" actId="478"/>
        <pc:sldMkLst>
          <pc:docMk/>
          <pc:sldMk cId="0" sldId="258"/>
        </pc:sldMkLst>
        <pc:spChg chg="mod">
          <ac:chgData name="sunaina makkena" userId="63979723c6a1b226" providerId="LiveId" clId="{2EF74D97-4751-4811-8BCE-732FEEBFC408}" dt="2025-11-30T16:48:12.894" v="174" actId="20577"/>
          <ac:spMkLst>
            <pc:docMk/>
            <pc:sldMk cId="0" sldId="258"/>
            <ac:spMk id="6" creationId="{00000000-0000-0000-0000-000000000000}"/>
          </ac:spMkLst>
        </pc:spChg>
        <pc:grpChg chg="mod">
          <ac:chgData name="sunaina makkena" userId="63979723c6a1b226" providerId="LiveId" clId="{2EF74D97-4751-4811-8BCE-732FEEBFC408}" dt="2025-11-30T16:48:29.166" v="177" actId="14100"/>
          <ac:grpSpMkLst>
            <pc:docMk/>
            <pc:sldMk cId="0" sldId="258"/>
            <ac:grpSpMk id="4" creationId="{00000000-0000-0000-0000-000000000000}"/>
          </ac:grpSpMkLst>
        </pc:grpChg>
        <pc:grpChg chg="del">
          <ac:chgData name="sunaina makkena" userId="63979723c6a1b226" providerId="LiveId" clId="{2EF74D97-4751-4811-8BCE-732FEEBFC408}" dt="2025-11-30T16:48:30.616" v="178" actId="478"/>
          <ac:grpSpMkLst>
            <pc:docMk/>
            <pc:sldMk cId="0" sldId="258"/>
            <ac:grpSpMk id="9" creationId="{00000000-0000-0000-0000-000000000000}"/>
          </ac:grpSpMkLst>
        </pc:grpChg>
      </pc:sldChg>
      <pc:sldChg chg="delSp modSp mod">
        <pc:chgData name="sunaina makkena" userId="63979723c6a1b226" providerId="LiveId" clId="{2EF74D97-4751-4811-8BCE-732FEEBFC408}" dt="2025-11-30T16:48:42.785" v="181" actId="14100"/>
        <pc:sldMkLst>
          <pc:docMk/>
          <pc:sldMk cId="0" sldId="259"/>
        </pc:sldMkLst>
        <pc:grpChg chg="del">
          <ac:chgData name="sunaina makkena" userId="63979723c6a1b226" providerId="LiveId" clId="{2EF74D97-4751-4811-8BCE-732FEEBFC408}" dt="2025-11-30T16:48:38.369" v="180" actId="478"/>
          <ac:grpSpMkLst>
            <pc:docMk/>
            <pc:sldMk cId="0" sldId="259"/>
            <ac:grpSpMk id="2" creationId="{00000000-0000-0000-0000-000000000000}"/>
          </ac:grpSpMkLst>
        </pc:grpChg>
        <pc:grpChg chg="mod">
          <ac:chgData name="sunaina makkena" userId="63979723c6a1b226" providerId="LiveId" clId="{2EF74D97-4751-4811-8BCE-732FEEBFC408}" dt="2025-11-30T16:48:42.785" v="181" actId="14100"/>
          <ac:grpSpMkLst>
            <pc:docMk/>
            <pc:sldMk cId="0" sldId="259"/>
            <ac:grpSpMk id="4" creationId="{00000000-0000-0000-0000-000000000000}"/>
          </ac:grpSpMkLst>
        </pc:grpChg>
        <pc:grpChg chg="del">
          <ac:chgData name="sunaina makkena" userId="63979723c6a1b226" providerId="LiveId" clId="{2EF74D97-4751-4811-8BCE-732FEEBFC408}" dt="2025-11-30T16:48:36.495" v="179" actId="478"/>
          <ac:grpSpMkLst>
            <pc:docMk/>
            <pc:sldMk cId="0" sldId="259"/>
            <ac:grpSpMk id="9" creationId="{00000000-0000-0000-0000-000000000000}"/>
          </ac:grpSpMkLst>
        </pc:grpChg>
      </pc:sldChg>
      <pc:sldChg chg="addSp delSp modSp mod">
        <pc:chgData name="sunaina makkena" userId="63979723c6a1b226" providerId="LiveId" clId="{2EF74D97-4751-4811-8BCE-732FEEBFC408}" dt="2025-11-30T16:52:47.819" v="223" actId="1076"/>
        <pc:sldMkLst>
          <pc:docMk/>
          <pc:sldMk cId="0" sldId="260"/>
        </pc:sldMkLst>
        <pc:spChg chg="mod">
          <ac:chgData name="sunaina makkena" userId="63979723c6a1b226" providerId="LiveId" clId="{2EF74D97-4751-4811-8BCE-732FEEBFC408}" dt="2025-11-30T16:49:03.711" v="187" actId="14100"/>
          <ac:spMkLst>
            <pc:docMk/>
            <pc:sldMk cId="0" sldId="260"/>
            <ac:spMk id="4" creationId="{00000000-0000-0000-0000-000000000000}"/>
          </ac:spMkLst>
        </pc:spChg>
        <pc:spChg chg="mod">
          <ac:chgData name="sunaina makkena" userId="63979723c6a1b226" providerId="LiveId" clId="{2EF74D97-4751-4811-8BCE-732FEEBFC408}" dt="2025-11-30T16:48:58.155" v="186" actId="20577"/>
          <ac:spMkLst>
            <pc:docMk/>
            <pc:sldMk cId="0" sldId="260"/>
            <ac:spMk id="6" creationId="{00000000-0000-0000-0000-000000000000}"/>
          </ac:spMkLst>
        </pc:spChg>
        <pc:spChg chg="mod">
          <ac:chgData name="sunaina makkena" userId="63979723c6a1b226" providerId="LiveId" clId="{2EF74D97-4751-4811-8BCE-732FEEBFC408}" dt="2025-11-30T16:48:55.664" v="185" actId="20577"/>
          <ac:spMkLst>
            <pc:docMk/>
            <pc:sldMk cId="0" sldId="260"/>
            <ac:spMk id="7" creationId="{00000000-0000-0000-0000-000000000000}"/>
          </ac:spMkLst>
        </pc:spChg>
        <pc:grpChg chg="del">
          <ac:chgData name="sunaina makkena" userId="63979723c6a1b226" providerId="LiveId" clId="{2EF74D97-4751-4811-8BCE-732FEEBFC408}" dt="2025-11-30T16:48:51.183" v="183" actId="478"/>
          <ac:grpSpMkLst>
            <pc:docMk/>
            <pc:sldMk cId="0" sldId="260"/>
            <ac:grpSpMk id="2" creationId="{00000000-0000-0000-0000-000000000000}"/>
          </ac:grpSpMkLst>
        </pc:grpChg>
        <pc:grpChg chg="del">
          <ac:chgData name="sunaina makkena" userId="63979723c6a1b226" providerId="LiveId" clId="{2EF74D97-4751-4811-8BCE-732FEEBFC408}" dt="2025-11-30T16:48:46.735" v="182" actId="478"/>
          <ac:grpSpMkLst>
            <pc:docMk/>
            <pc:sldMk cId="0" sldId="260"/>
            <ac:grpSpMk id="8" creationId="{00000000-0000-0000-0000-000000000000}"/>
          </ac:grpSpMkLst>
        </pc:grpChg>
        <pc:picChg chg="add mod">
          <ac:chgData name="sunaina makkena" userId="63979723c6a1b226" providerId="LiveId" clId="{2EF74D97-4751-4811-8BCE-732FEEBFC408}" dt="2025-11-30T16:52:47.819" v="223" actId="1076"/>
          <ac:picMkLst>
            <pc:docMk/>
            <pc:sldMk cId="0" sldId="260"/>
            <ac:picMk id="12" creationId="{368DACA3-6F53-6707-DCE7-7B1AA4123772}"/>
          </ac:picMkLst>
        </pc:picChg>
      </pc:sldChg>
      <pc:sldChg chg="delSp modSp mod">
        <pc:chgData name="sunaina makkena" userId="63979723c6a1b226" providerId="LiveId" clId="{2EF74D97-4751-4811-8BCE-732FEEBFC408}" dt="2025-11-30T16:49:33.018" v="190" actId="14100"/>
        <pc:sldMkLst>
          <pc:docMk/>
          <pc:sldMk cId="0" sldId="263"/>
        </pc:sldMkLst>
        <pc:grpChg chg="del">
          <ac:chgData name="sunaina makkena" userId="63979723c6a1b226" providerId="LiveId" clId="{2EF74D97-4751-4811-8BCE-732FEEBFC408}" dt="2025-11-30T16:49:26.626" v="189" actId="478"/>
          <ac:grpSpMkLst>
            <pc:docMk/>
            <pc:sldMk cId="0" sldId="263"/>
            <ac:grpSpMk id="2" creationId="{00000000-0000-0000-0000-000000000000}"/>
          </ac:grpSpMkLst>
        </pc:grpChg>
        <pc:grpChg chg="mod">
          <ac:chgData name="sunaina makkena" userId="63979723c6a1b226" providerId="LiveId" clId="{2EF74D97-4751-4811-8BCE-732FEEBFC408}" dt="2025-11-30T16:49:33.018" v="190" actId="14100"/>
          <ac:grpSpMkLst>
            <pc:docMk/>
            <pc:sldMk cId="0" sldId="263"/>
            <ac:grpSpMk id="4" creationId="{00000000-0000-0000-0000-000000000000}"/>
          </ac:grpSpMkLst>
        </pc:grpChg>
        <pc:grpChg chg="del">
          <ac:chgData name="sunaina makkena" userId="63979723c6a1b226" providerId="LiveId" clId="{2EF74D97-4751-4811-8BCE-732FEEBFC408}" dt="2025-11-30T16:49:24.608" v="188" actId="478"/>
          <ac:grpSpMkLst>
            <pc:docMk/>
            <pc:sldMk cId="0" sldId="263"/>
            <ac:grpSpMk id="9" creationId="{00000000-0000-0000-0000-000000000000}"/>
          </ac:grpSpMkLst>
        </pc:grpChg>
      </pc:sldChg>
      <pc:sldChg chg="delSp modSp mod">
        <pc:chgData name="sunaina makkena" userId="63979723c6a1b226" providerId="LiveId" clId="{2EF74D97-4751-4811-8BCE-732FEEBFC408}" dt="2025-11-30T16:49:46.816" v="193" actId="14100"/>
        <pc:sldMkLst>
          <pc:docMk/>
          <pc:sldMk cId="0" sldId="264"/>
        </pc:sldMkLst>
        <pc:grpChg chg="del">
          <ac:chgData name="sunaina makkena" userId="63979723c6a1b226" providerId="LiveId" clId="{2EF74D97-4751-4811-8BCE-732FEEBFC408}" dt="2025-11-30T16:49:38.561" v="191" actId="478"/>
          <ac:grpSpMkLst>
            <pc:docMk/>
            <pc:sldMk cId="0" sldId="264"/>
            <ac:grpSpMk id="2" creationId="{00000000-0000-0000-0000-000000000000}"/>
          </ac:grpSpMkLst>
        </pc:grpChg>
        <pc:grpChg chg="mod">
          <ac:chgData name="sunaina makkena" userId="63979723c6a1b226" providerId="LiveId" clId="{2EF74D97-4751-4811-8BCE-732FEEBFC408}" dt="2025-11-30T16:49:46.816" v="193" actId="14100"/>
          <ac:grpSpMkLst>
            <pc:docMk/>
            <pc:sldMk cId="0" sldId="264"/>
            <ac:grpSpMk id="4" creationId="{00000000-0000-0000-0000-000000000000}"/>
          </ac:grpSpMkLst>
        </pc:grpChg>
        <pc:grpChg chg="del">
          <ac:chgData name="sunaina makkena" userId="63979723c6a1b226" providerId="LiveId" clId="{2EF74D97-4751-4811-8BCE-732FEEBFC408}" dt="2025-11-30T16:49:40.444" v="192" actId="478"/>
          <ac:grpSpMkLst>
            <pc:docMk/>
            <pc:sldMk cId="0" sldId="264"/>
            <ac:grpSpMk id="9" creationId="{00000000-0000-0000-0000-000000000000}"/>
          </ac:grpSpMkLst>
        </pc:grpChg>
      </pc:sldChg>
      <pc:sldChg chg="delSp modSp mod">
        <pc:chgData name="sunaina makkena" userId="63979723c6a1b226" providerId="LiveId" clId="{2EF74D97-4751-4811-8BCE-732FEEBFC408}" dt="2025-11-30T16:50:23.909" v="204" actId="14100"/>
        <pc:sldMkLst>
          <pc:docMk/>
          <pc:sldMk cId="0" sldId="266"/>
        </pc:sldMkLst>
        <pc:spChg chg="mod">
          <ac:chgData name="sunaina makkena" userId="63979723c6a1b226" providerId="LiveId" clId="{2EF74D97-4751-4811-8BCE-732FEEBFC408}" dt="2025-11-30T16:50:18.844" v="203" actId="20577"/>
          <ac:spMkLst>
            <pc:docMk/>
            <pc:sldMk cId="0" sldId="266"/>
            <ac:spMk id="10" creationId="{00000000-0000-0000-0000-000000000000}"/>
          </ac:spMkLst>
        </pc:spChg>
        <pc:grpChg chg="del">
          <ac:chgData name="sunaina makkena" userId="63979723c6a1b226" providerId="LiveId" clId="{2EF74D97-4751-4811-8BCE-732FEEBFC408}" dt="2025-11-30T16:50:09.953" v="196" actId="478"/>
          <ac:grpSpMkLst>
            <pc:docMk/>
            <pc:sldMk cId="0" sldId="266"/>
            <ac:grpSpMk id="2" creationId="{00000000-0000-0000-0000-000000000000}"/>
          </ac:grpSpMkLst>
        </pc:grpChg>
        <pc:grpChg chg="del">
          <ac:chgData name="sunaina makkena" userId="63979723c6a1b226" providerId="LiveId" clId="{2EF74D97-4751-4811-8BCE-732FEEBFC408}" dt="2025-11-30T16:50:11.593" v="197" actId="478"/>
          <ac:grpSpMkLst>
            <pc:docMk/>
            <pc:sldMk cId="0" sldId="266"/>
            <ac:grpSpMk id="4" creationId="{00000000-0000-0000-0000-000000000000}"/>
          </ac:grpSpMkLst>
        </pc:grpChg>
        <pc:grpChg chg="del">
          <ac:chgData name="sunaina makkena" userId="63979723c6a1b226" providerId="LiveId" clId="{2EF74D97-4751-4811-8BCE-732FEEBFC408}" dt="2025-11-30T16:50:08.445" v="195" actId="478"/>
          <ac:grpSpMkLst>
            <pc:docMk/>
            <pc:sldMk cId="0" sldId="266"/>
            <ac:grpSpMk id="6" creationId="{00000000-0000-0000-0000-000000000000}"/>
          </ac:grpSpMkLst>
        </pc:grpChg>
        <pc:grpChg chg="mod">
          <ac:chgData name="sunaina makkena" userId="63979723c6a1b226" providerId="LiveId" clId="{2EF74D97-4751-4811-8BCE-732FEEBFC408}" dt="2025-11-30T16:50:23.909" v="204" actId="14100"/>
          <ac:grpSpMkLst>
            <pc:docMk/>
            <pc:sldMk cId="0" sldId="266"/>
            <ac:grpSpMk id="8" creationId="{00000000-0000-0000-0000-000000000000}"/>
          </ac:grpSpMkLst>
        </pc:grpChg>
        <pc:grpChg chg="del">
          <ac:chgData name="sunaina makkena" userId="63979723c6a1b226" providerId="LiveId" clId="{2EF74D97-4751-4811-8BCE-732FEEBFC408}" dt="2025-11-30T16:50:06.535" v="194" actId="478"/>
          <ac:grpSpMkLst>
            <pc:docMk/>
            <pc:sldMk cId="0" sldId="266"/>
            <ac:grpSpMk id="13" creationId="{00000000-0000-0000-0000-000000000000}"/>
          </ac:grpSpMkLst>
        </pc:grpChg>
      </pc:sldChg>
      <pc:sldChg chg="delSp modSp mod">
        <pc:chgData name="sunaina makkena" userId="63979723c6a1b226" providerId="LiveId" clId="{2EF74D97-4751-4811-8BCE-732FEEBFC408}" dt="2025-11-30T16:50:41.306" v="207" actId="14100"/>
        <pc:sldMkLst>
          <pc:docMk/>
          <pc:sldMk cId="0" sldId="267"/>
        </pc:sldMkLst>
        <pc:grpChg chg="del">
          <ac:chgData name="sunaina makkena" userId="63979723c6a1b226" providerId="LiveId" clId="{2EF74D97-4751-4811-8BCE-732FEEBFC408}" dt="2025-11-30T16:50:34.718" v="206" actId="478"/>
          <ac:grpSpMkLst>
            <pc:docMk/>
            <pc:sldMk cId="0" sldId="267"/>
            <ac:grpSpMk id="2" creationId="{00000000-0000-0000-0000-000000000000}"/>
          </ac:grpSpMkLst>
        </pc:grpChg>
        <pc:grpChg chg="mod">
          <ac:chgData name="sunaina makkena" userId="63979723c6a1b226" providerId="LiveId" clId="{2EF74D97-4751-4811-8BCE-732FEEBFC408}" dt="2025-11-30T16:50:41.306" v="207" actId="14100"/>
          <ac:grpSpMkLst>
            <pc:docMk/>
            <pc:sldMk cId="0" sldId="267"/>
            <ac:grpSpMk id="4" creationId="{00000000-0000-0000-0000-000000000000}"/>
          </ac:grpSpMkLst>
        </pc:grpChg>
        <pc:grpChg chg="del">
          <ac:chgData name="sunaina makkena" userId="63979723c6a1b226" providerId="LiveId" clId="{2EF74D97-4751-4811-8BCE-732FEEBFC408}" dt="2025-11-30T16:50:28.329" v="205" actId="478"/>
          <ac:grpSpMkLst>
            <pc:docMk/>
            <pc:sldMk cId="0" sldId="267"/>
            <ac:grpSpMk id="9" creationId="{00000000-0000-0000-0000-000000000000}"/>
          </ac:grpSpMkLst>
        </pc:grpChg>
      </pc:sldChg>
      <pc:sldChg chg="delSp modSp mod">
        <pc:chgData name="sunaina makkena" userId="63979723c6a1b226" providerId="LiveId" clId="{2EF74D97-4751-4811-8BCE-732FEEBFC408}" dt="2025-11-30T16:51:01.059" v="211" actId="20577"/>
        <pc:sldMkLst>
          <pc:docMk/>
          <pc:sldMk cId="0" sldId="268"/>
        </pc:sldMkLst>
        <pc:spChg chg="mod">
          <ac:chgData name="sunaina makkena" userId="63979723c6a1b226" providerId="LiveId" clId="{2EF74D97-4751-4811-8BCE-732FEEBFC408}" dt="2025-11-30T16:51:01.059" v="211" actId="20577"/>
          <ac:spMkLst>
            <pc:docMk/>
            <pc:sldMk cId="0" sldId="268"/>
            <ac:spMk id="8" creationId="{00000000-0000-0000-0000-000000000000}"/>
          </ac:spMkLst>
        </pc:spChg>
        <pc:grpChg chg="del">
          <ac:chgData name="sunaina makkena" userId="63979723c6a1b226" providerId="LiveId" clId="{2EF74D97-4751-4811-8BCE-732FEEBFC408}" dt="2025-11-30T16:50:48.659" v="209" actId="478"/>
          <ac:grpSpMkLst>
            <pc:docMk/>
            <pc:sldMk cId="0" sldId="268"/>
            <ac:grpSpMk id="2" creationId="{00000000-0000-0000-0000-000000000000}"/>
          </ac:grpSpMkLst>
        </pc:grpChg>
        <pc:grpChg chg="mod">
          <ac:chgData name="sunaina makkena" userId="63979723c6a1b226" providerId="LiveId" clId="{2EF74D97-4751-4811-8BCE-732FEEBFC408}" dt="2025-11-30T16:50:54.072" v="210" actId="14100"/>
          <ac:grpSpMkLst>
            <pc:docMk/>
            <pc:sldMk cId="0" sldId="268"/>
            <ac:grpSpMk id="4" creationId="{00000000-0000-0000-0000-000000000000}"/>
          </ac:grpSpMkLst>
        </pc:grpChg>
        <pc:grpChg chg="del">
          <ac:chgData name="sunaina makkena" userId="63979723c6a1b226" providerId="LiveId" clId="{2EF74D97-4751-4811-8BCE-732FEEBFC408}" dt="2025-11-30T16:50:46.592" v="208" actId="478"/>
          <ac:grpSpMkLst>
            <pc:docMk/>
            <pc:sldMk cId="0" sldId="268"/>
            <ac:grpSpMk id="9" creationId="{00000000-0000-0000-0000-000000000000}"/>
          </ac:grpSpMkLst>
        </pc:grpChg>
      </pc:sldChg>
      <pc:sldChg chg="delSp modSp mod">
        <pc:chgData name="sunaina makkena" userId="63979723c6a1b226" providerId="LiveId" clId="{2EF74D97-4751-4811-8BCE-732FEEBFC408}" dt="2025-11-30T16:51:21.430" v="214" actId="14100"/>
        <pc:sldMkLst>
          <pc:docMk/>
          <pc:sldMk cId="0" sldId="269"/>
        </pc:sldMkLst>
        <pc:grpChg chg="del">
          <ac:chgData name="sunaina makkena" userId="63979723c6a1b226" providerId="LiveId" clId="{2EF74D97-4751-4811-8BCE-732FEEBFC408}" dt="2025-11-30T16:51:12.650" v="212" actId="478"/>
          <ac:grpSpMkLst>
            <pc:docMk/>
            <pc:sldMk cId="0" sldId="269"/>
            <ac:grpSpMk id="2" creationId="{00000000-0000-0000-0000-000000000000}"/>
          </ac:grpSpMkLst>
        </pc:grpChg>
        <pc:grpChg chg="mod">
          <ac:chgData name="sunaina makkena" userId="63979723c6a1b226" providerId="LiveId" clId="{2EF74D97-4751-4811-8BCE-732FEEBFC408}" dt="2025-11-30T16:51:21.430" v="214" actId="14100"/>
          <ac:grpSpMkLst>
            <pc:docMk/>
            <pc:sldMk cId="0" sldId="269"/>
            <ac:grpSpMk id="4" creationId="{00000000-0000-0000-0000-000000000000}"/>
          </ac:grpSpMkLst>
        </pc:grpChg>
        <pc:grpChg chg="del">
          <ac:chgData name="sunaina makkena" userId="63979723c6a1b226" providerId="LiveId" clId="{2EF74D97-4751-4811-8BCE-732FEEBFC408}" dt="2025-11-30T16:51:14.681" v="213" actId="478"/>
          <ac:grpSpMkLst>
            <pc:docMk/>
            <pc:sldMk cId="0" sldId="269"/>
            <ac:grpSpMk id="9" creationId="{00000000-0000-0000-0000-000000000000}"/>
          </ac:grpSpMkLst>
        </pc:grpChg>
      </pc:sldChg>
      <pc:sldChg chg="delSp modSp mod">
        <pc:chgData name="sunaina makkena" userId="63979723c6a1b226" providerId="LiveId" clId="{2EF74D97-4751-4811-8BCE-732FEEBFC408}" dt="2025-11-30T16:51:34.275" v="217" actId="14100"/>
        <pc:sldMkLst>
          <pc:docMk/>
          <pc:sldMk cId="0" sldId="270"/>
        </pc:sldMkLst>
        <pc:grpChg chg="del">
          <ac:chgData name="sunaina makkena" userId="63979723c6a1b226" providerId="LiveId" clId="{2EF74D97-4751-4811-8BCE-732FEEBFC408}" dt="2025-11-30T16:51:26.963" v="215" actId="478"/>
          <ac:grpSpMkLst>
            <pc:docMk/>
            <pc:sldMk cId="0" sldId="270"/>
            <ac:grpSpMk id="2" creationId="{00000000-0000-0000-0000-000000000000}"/>
          </ac:grpSpMkLst>
        </pc:grpChg>
        <pc:grpChg chg="mod">
          <ac:chgData name="sunaina makkena" userId="63979723c6a1b226" providerId="LiveId" clId="{2EF74D97-4751-4811-8BCE-732FEEBFC408}" dt="2025-11-30T16:51:34.275" v="217" actId="14100"/>
          <ac:grpSpMkLst>
            <pc:docMk/>
            <pc:sldMk cId="0" sldId="270"/>
            <ac:grpSpMk id="4" creationId="{00000000-0000-0000-0000-000000000000}"/>
          </ac:grpSpMkLst>
        </pc:grpChg>
        <pc:grpChg chg="del">
          <ac:chgData name="sunaina makkena" userId="63979723c6a1b226" providerId="LiveId" clId="{2EF74D97-4751-4811-8BCE-732FEEBFC408}" dt="2025-11-30T16:51:28.524" v="216" actId="478"/>
          <ac:grpSpMkLst>
            <pc:docMk/>
            <pc:sldMk cId="0" sldId="270"/>
            <ac:grpSpMk id="9" creationId="{00000000-0000-0000-0000-000000000000}"/>
          </ac:grpSpMkLst>
        </pc:grpChg>
      </pc:sldChg>
      <pc:sldChg chg="delSp modSp mod">
        <pc:chgData name="sunaina makkena" userId="63979723c6a1b226" providerId="LiveId" clId="{2EF74D97-4751-4811-8BCE-732FEEBFC408}" dt="2025-11-30T16:51:49.216" v="220" actId="14100"/>
        <pc:sldMkLst>
          <pc:docMk/>
          <pc:sldMk cId="0" sldId="271"/>
        </pc:sldMkLst>
        <pc:grpChg chg="del">
          <ac:chgData name="sunaina makkena" userId="63979723c6a1b226" providerId="LiveId" clId="{2EF74D97-4751-4811-8BCE-732FEEBFC408}" dt="2025-11-30T16:51:42.040" v="219" actId="478"/>
          <ac:grpSpMkLst>
            <pc:docMk/>
            <pc:sldMk cId="0" sldId="271"/>
            <ac:grpSpMk id="2" creationId="{00000000-0000-0000-0000-000000000000}"/>
          </ac:grpSpMkLst>
        </pc:grpChg>
        <pc:grpChg chg="mod">
          <ac:chgData name="sunaina makkena" userId="63979723c6a1b226" providerId="LiveId" clId="{2EF74D97-4751-4811-8BCE-732FEEBFC408}" dt="2025-11-30T16:51:49.216" v="220" actId="14100"/>
          <ac:grpSpMkLst>
            <pc:docMk/>
            <pc:sldMk cId="0" sldId="271"/>
            <ac:grpSpMk id="4" creationId="{00000000-0000-0000-0000-000000000000}"/>
          </ac:grpSpMkLst>
        </pc:grpChg>
        <pc:grpChg chg="del">
          <ac:chgData name="sunaina makkena" userId="63979723c6a1b226" providerId="LiveId" clId="{2EF74D97-4751-4811-8BCE-732FEEBFC408}" dt="2025-11-30T16:51:40.405" v="218" actId="478"/>
          <ac:grpSpMkLst>
            <pc:docMk/>
            <pc:sldMk cId="0" sldId="271"/>
            <ac:grpSpMk id="9"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66750" y="666750"/>
            <a:ext cx="16954500" cy="2172955"/>
            <a:chOff x="0" y="0"/>
            <a:chExt cx="22606000" cy="2897274"/>
          </a:xfrm>
        </p:grpSpPr>
        <p:sp>
          <p:nvSpPr>
            <p:cNvPr id="5" name="AutoShape 5"/>
            <p:cNvSpPr/>
            <p:nvPr/>
          </p:nvSpPr>
          <p:spPr>
            <a:xfrm>
              <a:off x="0" y="2884574"/>
              <a:ext cx="22606000" cy="0"/>
            </a:xfrm>
            <a:prstGeom prst="line">
              <a:avLst/>
            </a:prstGeom>
            <a:ln w="25400" cap="flat">
              <a:solidFill>
                <a:srgbClr val="F1E9B6"/>
              </a:solidFill>
              <a:prstDash val="solid"/>
              <a:headEnd type="none" w="sm" len="sm"/>
              <a:tailEnd type="none" w="sm" len="sm"/>
            </a:ln>
          </p:spPr>
          <p:txBody>
            <a:bodyPr/>
            <a:lstStyle/>
            <a:p>
              <a:endParaRPr lang="en-US"/>
            </a:p>
          </p:txBody>
        </p:sp>
        <p:sp>
          <p:nvSpPr>
            <p:cNvPr id="6" name="TextBox 6"/>
            <p:cNvSpPr txBox="1"/>
            <p:nvPr/>
          </p:nvSpPr>
          <p:spPr>
            <a:xfrm>
              <a:off x="0" y="228600"/>
              <a:ext cx="22606000" cy="2180173"/>
            </a:xfrm>
            <a:prstGeom prst="rect">
              <a:avLst/>
            </a:prstGeom>
          </p:spPr>
          <p:txBody>
            <a:bodyPr lIns="0" tIns="0" rIns="0" bIns="0" rtlCol="0" anchor="t">
              <a:spAutoFit/>
            </a:bodyPr>
            <a:lstStyle/>
            <a:p>
              <a:pPr marL="0" lvl="0" indent="0" algn="ctr">
                <a:lnSpc>
                  <a:spcPts val="11875"/>
                </a:lnSpc>
              </a:pPr>
              <a:r>
                <a:rPr lang="en-US" sz="11875" u="none" spc="-237">
                  <a:solidFill>
                    <a:srgbClr val="F1E9B6"/>
                  </a:solidFill>
                  <a:latin typeface="Radley"/>
                  <a:ea typeface="Radley"/>
                  <a:cs typeface="Radley"/>
                  <a:sym typeface="Radley"/>
                </a:rPr>
                <a:t>RAG System Development</a:t>
              </a:r>
            </a:p>
          </p:txBody>
        </p:sp>
      </p:grpSp>
      <p:sp>
        <p:nvSpPr>
          <p:cNvPr id="8" name="TextBox 8"/>
          <p:cNvSpPr txBox="1"/>
          <p:nvPr/>
        </p:nvSpPr>
        <p:spPr>
          <a:xfrm>
            <a:off x="14277975" y="7886700"/>
            <a:ext cx="4010025" cy="1485087"/>
          </a:xfrm>
          <a:prstGeom prst="rect">
            <a:avLst/>
          </a:prstGeom>
        </p:spPr>
        <p:txBody>
          <a:bodyPr lIns="0" tIns="0" rIns="0" bIns="0" rtlCol="0" anchor="t">
            <a:spAutoFit/>
          </a:bodyPr>
          <a:lstStyle/>
          <a:p>
            <a:pPr marL="0" lvl="0" indent="0" algn="l">
              <a:lnSpc>
                <a:spcPts val="2299"/>
              </a:lnSpc>
            </a:pPr>
            <a:r>
              <a:rPr lang="en-US" sz="2299" b="1" i="1" dirty="0">
                <a:solidFill>
                  <a:srgbClr val="F1E9B6"/>
                </a:solidFill>
                <a:latin typeface="Radley Italics"/>
                <a:ea typeface="Radley Italics"/>
                <a:cs typeface="Radley Italics"/>
                <a:sym typeface="Radley Italics"/>
              </a:rPr>
              <a:t>Team Members:</a:t>
            </a:r>
          </a:p>
          <a:p>
            <a:pPr marL="0" lvl="0" indent="0" algn="l">
              <a:lnSpc>
                <a:spcPts val="2299"/>
              </a:lnSpc>
            </a:pPr>
            <a:endParaRPr lang="en-US" sz="2299" i="1" dirty="0">
              <a:solidFill>
                <a:srgbClr val="F1E9B6"/>
              </a:solidFill>
              <a:latin typeface="Radley Italics"/>
              <a:ea typeface="Radley Italics"/>
              <a:cs typeface="Radley Italics"/>
              <a:sym typeface="Radley Italics"/>
            </a:endParaRPr>
          </a:p>
          <a:p>
            <a:pPr marL="0" lvl="0" indent="0" algn="l">
              <a:lnSpc>
                <a:spcPts val="2299"/>
              </a:lnSpc>
            </a:pPr>
            <a:r>
              <a:rPr lang="en-US" sz="2299" i="1" dirty="0">
                <a:solidFill>
                  <a:srgbClr val="F1E9B6"/>
                </a:solidFill>
                <a:latin typeface="Radley Italics"/>
                <a:ea typeface="Radley Italics"/>
                <a:cs typeface="Radley Italics"/>
                <a:sym typeface="Radley Italics"/>
              </a:rPr>
              <a:t>Muralidhar </a:t>
            </a:r>
            <a:r>
              <a:rPr lang="en-US" sz="2299" i="1" dirty="0" err="1">
                <a:solidFill>
                  <a:srgbClr val="F1E9B6"/>
                </a:solidFill>
                <a:latin typeface="Radley Italics"/>
                <a:ea typeface="Radley Italics"/>
                <a:cs typeface="Radley Italics"/>
                <a:sym typeface="Radley Italics"/>
              </a:rPr>
              <a:t>Kolimali</a:t>
            </a:r>
            <a:endParaRPr lang="en-US" sz="2299" i="1" dirty="0">
              <a:solidFill>
                <a:srgbClr val="F1E9B6"/>
              </a:solidFill>
              <a:latin typeface="Radley Italics"/>
              <a:ea typeface="Radley Italics"/>
              <a:cs typeface="Radley Italics"/>
              <a:sym typeface="Radley Italics"/>
            </a:endParaRPr>
          </a:p>
          <a:p>
            <a:pPr marL="0" lvl="0" indent="0" algn="l">
              <a:lnSpc>
                <a:spcPts val="2299"/>
              </a:lnSpc>
            </a:pPr>
            <a:r>
              <a:rPr lang="en-US" sz="2299" i="1" dirty="0">
                <a:solidFill>
                  <a:srgbClr val="F1E9B6"/>
                </a:solidFill>
                <a:latin typeface="Radley Italics"/>
                <a:ea typeface="Radley Italics"/>
                <a:cs typeface="Radley Italics"/>
                <a:sym typeface="Radley Italics"/>
              </a:rPr>
              <a:t>Sunaina Makkena</a:t>
            </a:r>
            <a:br>
              <a:rPr lang="en-US" sz="2299" i="1" dirty="0">
                <a:solidFill>
                  <a:srgbClr val="F1E9B6"/>
                </a:solidFill>
                <a:latin typeface="Radley Italics"/>
                <a:ea typeface="Radley Italics"/>
                <a:cs typeface="Radley Italics"/>
                <a:sym typeface="Radley Italics"/>
              </a:rPr>
            </a:br>
            <a:r>
              <a:rPr lang="en-US" sz="2299" i="1" dirty="0">
                <a:solidFill>
                  <a:srgbClr val="F1E9B6"/>
                </a:solidFill>
                <a:latin typeface="Radley Italics"/>
                <a:ea typeface="Radley Italics"/>
                <a:cs typeface="Radley Italics"/>
                <a:sym typeface="Radley Italics"/>
              </a:rPr>
              <a:t>Spandana </a:t>
            </a:r>
            <a:r>
              <a:rPr lang="en-US" sz="2299" i="1" dirty="0" err="1">
                <a:solidFill>
                  <a:srgbClr val="F1E9B6"/>
                </a:solidFill>
                <a:latin typeface="Radley Italics"/>
                <a:ea typeface="Radley Italics"/>
                <a:cs typeface="Radley Italics"/>
                <a:sym typeface="Radley Italics"/>
              </a:rPr>
              <a:t>Dammanagari</a:t>
            </a:r>
            <a:endParaRPr lang="en-US" sz="2299" i="1" dirty="0">
              <a:solidFill>
                <a:srgbClr val="F1E9B6"/>
              </a:solidFill>
              <a:latin typeface="Radley Italics"/>
              <a:ea typeface="Radley Italics"/>
              <a:cs typeface="Radley Italics"/>
              <a:sym typeface="Radley Italics"/>
            </a:endParaRPr>
          </a:p>
        </p:txBody>
      </p:sp>
      <p:grpSp>
        <p:nvGrpSpPr>
          <p:cNvPr id="9" name="Group 2">
            <a:extLst>
              <a:ext uri="{FF2B5EF4-FFF2-40B4-BE49-F238E27FC236}">
                <a16:creationId xmlns:a16="http://schemas.microsoft.com/office/drawing/2014/main" id="{B5BFAD13-8306-54C8-D038-9F69DA629A30}"/>
              </a:ext>
            </a:extLst>
          </p:cNvPr>
          <p:cNvGrpSpPr/>
          <p:nvPr/>
        </p:nvGrpSpPr>
        <p:grpSpPr>
          <a:xfrm>
            <a:off x="533400" y="3009900"/>
            <a:ext cx="7858125" cy="6857999"/>
            <a:chOff x="0" y="0"/>
            <a:chExt cx="1217429" cy="1593725"/>
          </a:xfrm>
        </p:grpSpPr>
        <p:sp>
          <p:nvSpPr>
            <p:cNvPr id="10" name="Freeform 3">
              <a:extLst>
                <a:ext uri="{FF2B5EF4-FFF2-40B4-BE49-F238E27FC236}">
                  <a16:creationId xmlns:a16="http://schemas.microsoft.com/office/drawing/2014/main" id="{72AA7A58-BBA7-028E-19AE-FCBAC5DB6B12}"/>
                </a:ext>
              </a:extLst>
            </p:cNvPr>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543300" y="1562127"/>
            <a:ext cx="11201400" cy="2066938"/>
            <a:chOff x="0" y="0"/>
            <a:chExt cx="14935200" cy="2755917"/>
          </a:xfrm>
        </p:grpSpPr>
        <p:sp>
          <p:nvSpPr>
            <p:cNvPr id="3" name="AutoShape 3"/>
            <p:cNvSpPr/>
            <p:nvPr/>
          </p:nvSpPr>
          <p:spPr>
            <a:xfrm flipH="1">
              <a:off x="4892198" y="1651034"/>
              <a:ext cx="5150805" cy="0"/>
            </a:xfrm>
            <a:prstGeom prst="line">
              <a:avLst/>
            </a:prstGeom>
            <a:ln w="25400" cap="flat">
              <a:solidFill>
                <a:srgbClr val="F1E9B6"/>
              </a:solidFill>
              <a:prstDash val="solid"/>
              <a:headEnd type="none" w="sm" len="sm"/>
              <a:tailEnd type="none" w="sm" len="sm"/>
            </a:ln>
          </p:spPr>
          <p:txBody>
            <a:bodyPr/>
            <a:lstStyle/>
            <a:p>
              <a:endParaRPr lang="en-US"/>
            </a:p>
          </p:txBody>
        </p:sp>
        <p:sp>
          <p:nvSpPr>
            <p:cNvPr id="4" name="TextBox 4"/>
            <p:cNvSpPr txBox="1"/>
            <p:nvPr/>
          </p:nvSpPr>
          <p:spPr>
            <a:xfrm>
              <a:off x="0" y="57150"/>
              <a:ext cx="14935200" cy="1162050"/>
            </a:xfrm>
            <a:prstGeom prst="rect">
              <a:avLst/>
            </a:prstGeom>
          </p:spPr>
          <p:txBody>
            <a:bodyPr lIns="0" tIns="0" rIns="0" bIns="0" rtlCol="0" anchor="t">
              <a:spAutoFit/>
            </a:bodyPr>
            <a:lstStyle/>
            <a:p>
              <a:pPr marL="0" lvl="0" indent="0" algn="ctr">
                <a:lnSpc>
                  <a:spcPts val="6600"/>
                </a:lnSpc>
              </a:pPr>
              <a:r>
                <a:rPr lang="en-US" sz="6000">
                  <a:solidFill>
                    <a:srgbClr val="F1E9B6"/>
                  </a:solidFill>
                  <a:latin typeface="Radley"/>
                  <a:ea typeface="Radley"/>
                  <a:cs typeface="Radley"/>
                  <a:sym typeface="Radley"/>
                </a:rPr>
                <a:t>85% Accuracy</a:t>
              </a:r>
            </a:p>
          </p:txBody>
        </p:sp>
        <p:sp>
          <p:nvSpPr>
            <p:cNvPr id="5" name="TextBox 5"/>
            <p:cNvSpPr txBox="1"/>
            <p:nvPr/>
          </p:nvSpPr>
          <p:spPr>
            <a:xfrm>
              <a:off x="0" y="2035192"/>
              <a:ext cx="14935200" cy="7207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F1E9B6"/>
                  </a:solidFill>
                  <a:latin typeface="Radley"/>
                  <a:ea typeface="Radley"/>
                  <a:cs typeface="Radley"/>
                  <a:sym typeface="Radley"/>
                </a:rPr>
                <a:t>Effective response quality</a:t>
              </a:r>
            </a:p>
          </p:txBody>
        </p:sp>
      </p:grpSp>
      <p:grpSp>
        <p:nvGrpSpPr>
          <p:cNvPr id="6" name="Group 6"/>
          <p:cNvGrpSpPr/>
          <p:nvPr/>
        </p:nvGrpSpPr>
        <p:grpSpPr>
          <a:xfrm>
            <a:off x="3543300" y="4248238"/>
            <a:ext cx="11201400" cy="2066938"/>
            <a:chOff x="0" y="0"/>
            <a:chExt cx="14935200" cy="2755917"/>
          </a:xfrm>
        </p:grpSpPr>
        <p:sp>
          <p:nvSpPr>
            <p:cNvPr id="7" name="AutoShape 7"/>
            <p:cNvSpPr/>
            <p:nvPr/>
          </p:nvSpPr>
          <p:spPr>
            <a:xfrm flipH="1">
              <a:off x="4892198" y="1651034"/>
              <a:ext cx="5150805" cy="0"/>
            </a:xfrm>
            <a:prstGeom prst="line">
              <a:avLst/>
            </a:prstGeom>
            <a:ln w="25400" cap="flat">
              <a:solidFill>
                <a:srgbClr val="F1E9B6"/>
              </a:solidFill>
              <a:prstDash val="solid"/>
              <a:headEnd type="none" w="sm" len="sm"/>
              <a:tailEnd type="none" w="sm" len="sm"/>
            </a:ln>
          </p:spPr>
          <p:txBody>
            <a:bodyPr/>
            <a:lstStyle/>
            <a:p>
              <a:endParaRPr lang="en-US"/>
            </a:p>
          </p:txBody>
        </p:sp>
        <p:sp>
          <p:nvSpPr>
            <p:cNvPr id="8" name="TextBox 8"/>
            <p:cNvSpPr txBox="1"/>
            <p:nvPr/>
          </p:nvSpPr>
          <p:spPr>
            <a:xfrm>
              <a:off x="0" y="57150"/>
              <a:ext cx="14935200" cy="1162050"/>
            </a:xfrm>
            <a:prstGeom prst="rect">
              <a:avLst/>
            </a:prstGeom>
          </p:spPr>
          <p:txBody>
            <a:bodyPr lIns="0" tIns="0" rIns="0" bIns="0" rtlCol="0" anchor="t">
              <a:spAutoFit/>
            </a:bodyPr>
            <a:lstStyle/>
            <a:p>
              <a:pPr marL="0" lvl="0" indent="0" algn="ctr">
                <a:lnSpc>
                  <a:spcPts val="6600"/>
                </a:lnSpc>
                <a:spcBef>
                  <a:spcPct val="0"/>
                </a:spcBef>
              </a:pPr>
              <a:r>
                <a:rPr lang="en-US" sz="6000" u="none" strike="noStrike">
                  <a:solidFill>
                    <a:srgbClr val="F1E9B6"/>
                  </a:solidFill>
                  <a:latin typeface="Radley"/>
                  <a:ea typeface="Radley"/>
                  <a:cs typeface="Radley"/>
                  <a:sym typeface="Radley"/>
                </a:rPr>
                <a:t>70% Relevance</a:t>
              </a:r>
            </a:p>
          </p:txBody>
        </p:sp>
        <p:sp>
          <p:nvSpPr>
            <p:cNvPr id="9" name="TextBox 9"/>
            <p:cNvSpPr txBox="1"/>
            <p:nvPr/>
          </p:nvSpPr>
          <p:spPr>
            <a:xfrm>
              <a:off x="0" y="2035192"/>
              <a:ext cx="14935200" cy="7207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F1E9B6"/>
                  </a:solidFill>
                  <a:latin typeface="Radley"/>
                  <a:ea typeface="Radley"/>
                  <a:cs typeface="Radley"/>
                  <a:sym typeface="Radley"/>
                </a:rPr>
                <a:t>Contextual information alignment</a:t>
              </a:r>
            </a:p>
          </p:txBody>
        </p:sp>
      </p:grpSp>
      <p:grpSp>
        <p:nvGrpSpPr>
          <p:cNvPr id="10" name="Group 10"/>
          <p:cNvGrpSpPr/>
          <p:nvPr/>
        </p:nvGrpSpPr>
        <p:grpSpPr>
          <a:xfrm>
            <a:off x="3543300" y="6934288"/>
            <a:ext cx="11201400" cy="2066938"/>
            <a:chOff x="0" y="0"/>
            <a:chExt cx="14935200" cy="2755917"/>
          </a:xfrm>
        </p:grpSpPr>
        <p:sp>
          <p:nvSpPr>
            <p:cNvPr id="11" name="AutoShape 11"/>
            <p:cNvSpPr/>
            <p:nvPr/>
          </p:nvSpPr>
          <p:spPr>
            <a:xfrm flipH="1">
              <a:off x="4892198" y="1651034"/>
              <a:ext cx="5150805" cy="0"/>
            </a:xfrm>
            <a:prstGeom prst="line">
              <a:avLst/>
            </a:prstGeom>
            <a:ln w="25400" cap="flat">
              <a:solidFill>
                <a:srgbClr val="F1E9B6"/>
              </a:solidFill>
              <a:prstDash val="solid"/>
              <a:headEnd type="none" w="sm" len="sm"/>
              <a:tailEnd type="none" w="sm" len="sm"/>
            </a:ln>
          </p:spPr>
          <p:txBody>
            <a:bodyPr/>
            <a:lstStyle/>
            <a:p>
              <a:endParaRPr lang="en-US"/>
            </a:p>
          </p:txBody>
        </p:sp>
        <p:sp>
          <p:nvSpPr>
            <p:cNvPr id="12" name="TextBox 12"/>
            <p:cNvSpPr txBox="1"/>
            <p:nvPr/>
          </p:nvSpPr>
          <p:spPr>
            <a:xfrm>
              <a:off x="0" y="57150"/>
              <a:ext cx="14935200" cy="1162050"/>
            </a:xfrm>
            <a:prstGeom prst="rect">
              <a:avLst/>
            </a:prstGeom>
          </p:spPr>
          <p:txBody>
            <a:bodyPr lIns="0" tIns="0" rIns="0" bIns="0" rtlCol="0" anchor="t">
              <a:spAutoFit/>
            </a:bodyPr>
            <a:lstStyle/>
            <a:p>
              <a:pPr marL="0" lvl="0" indent="0" algn="ctr">
                <a:lnSpc>
                  <a:spcPts val="6600"/>
                </a:lnSpc>
                <a:spcBef>
                  <a:spcPct val="0"/>
                </a:spcBef>
              </a:pPr>
              <a:r>
                <a:rPr lang="en-US" sz="6000" u="none" strike="noStrike">
                  <a:solidFill>
                    <a:srgbClr val="F1E9B6"/>
                  </a:solidFill>
                  <a:latin typeface="Radley"/>
                  <a:ea typeface="Radley"/>
                  <a:cs typeface="Radley"/>
                  <a:sym typeface="Radley"/>
                </a:rPr>
                <a:t>15% Hallucination Rate</a:t>
              </a:r>
            </a:p>
          </p:txBody>
        </p:sp>
        <p:sp>
          <p:nvSpPr>
            <p:cNvPr id="13" name="TextBox 13"/>
            <p:cNvSpPr txBox="1"/>
            <p:nvPr/>
          </p:nvSpPr>
          <p:spPr>
            <a:xfrm>
              <a:off x="0" y="2035192"/>
              <a:ext cx="14935200" cy="720725"/>
            </a:xfrm>
            <a:prstGeom prst="rect">
              <a:avLst/>
            </a:prstGeom>
          </p:spPr>
          <p:txBody>
            <a:bodyPr lIns="0" tIns="0" rIns="0" bIns="0" rtlCol="0" anchor="t">
              <a:spAutoFit/>
            </a:bodyPr>
            <a:lstStyle/>
            <a:p>
              <a:pPr marL="0" lvl="0" indent="0" algn="ctr">
                <a:lnSpc>
                  <a:spcPts val="4200"/>
                </a:lnSpc>
                <a:spcBef>
                  <a:spcPct val="0"/>
                </a:spcBef>
              </a:pPr>
              <a:r>
                <a:rPr lang="en-US" sz="3500" u="none" strike="noStrike">
                  <a:solidFill>
                    <a:srgbClr val="F1E9B6"/>
                  </a:solidFill>
                  <a:latin typeface="Radley"/>
                  <a:ea typeface="Radley"/>
                  <a:cs typeface="Radley"/>
                  <a:sym typeface="Radley"/>
                </a:rPr>
                <a:t>Instances of false claims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8" name="Group 8"/>
          <p:cNvGrpSpPr/>
          <p:nvPr/>
        </p:nvGrpSpPr>
        <p:grpSpPr>
          <a:xfrm>
            <a:off x="666750" y="773906"/>
            <a:ext cx="16706850" cy="5295674"/>
            <a:chOff x="0" y="142875"/>
            <a:chExt cx="16852900" cy="7060899"/>
          </a:xfrm>
        </p:grpSpPr>
        <p:sp>
          <p:nvSpPr>
            <p:cNvPr id="9" name="TextBox 9"/>
            <p:cNvSpPr txBox="1"/>
            <p:nvPr/>
          </p:nvSpPr>
          <p:spPr>
            <a:xfrm>
              <a:off x="0" y="2343006"/>
              <a:ext cx="14935200" cy="622724"/>
            </a:xfrm>
            <a:prstGeom prst="rect">
              <a:avLst/>
            </a:prstGeom>
          </p:spPr>
          <p:txBody>
            <a:bodyPr lIns="0" tIns="0" rIns="0" bIns="0" rtlCol="0" anchor="t">
              <a:spAutoFit/>
            </a:bodyPr>
            <a:lstStyle/>
            <a:p>
              <a:pPr marL="0" lvl="0" indent="0" algn="l">
                <a:lnSpc>
                  <a:spcPts val="3919"/>
                </a:lnSpc>
                <a:spcBef>
                  <a:spcPct val="0"/>
                </a:spcBef>
              </a:pPr>
              <a:r>
                <a:rPr lang="en-US" sz="2799" u="none" strike="noStrike">
                  <a:solidFill>
                    <a:srgbClr val="F1E9B6"/>
                  </a:solidFill>
                  <a:latin typeface="Radley"/>
                  <a:ea typeface="Radley"/>
                  <a:cs typeface="Radley"/>
                  <a:sym typeface="Radley"/>
                </a:rPr>
                <a:t>Visual insights into model inaccuracies and misinterpretations</a:t>
              </a:r>
            </a:p>
          </p:txBody>
        </p:sp>
        <p:sp>
          <p:nvSpPr>
            <p:cNvPr id="10" name="TextBox 10"/>
            <p:cNvSpPr txBox="1"/>
            <p:nvPr/>
          </p:nvSpPr>
          <p:spPr>
            <a:xfrm>
              <a:off x="23" y="3223539"/>
              <a:ext cx="14935179" cy="3980235"/>
            </a:xfrm>
            <a:prstGeom prst="rect">
              <a:avLst/>
            </a:prstGeom>
          </p:spPr>
          <p:txBody>
            <a:bodyPr lIns="0" tIns="0" rIns="0" bIns="0" rtlCol="0" anchor="t">
              <a:spAutoFit/>
            </a:bodyPr>
            <a:lstStyle/>
            <a:p>
              <a:pPr marL="0" lvl="0" indent="0" algn="l">
                <a:lnSpc>
                  <a:spcPts val="2600"/>
                </a:lnSpc>
              </a:pPr>
              <a:endParaRPr lang="en-US" sz="2000" dirty="0">
                <a:solidFill>
                  <a:srgbClr val="F1E9B6"/>
                </a:solidFill>
                <a:latin typeface="Carlito"/>
                <a:ea typeface="Carlito"/>
                <a:cs typeface="Carlito"/>
                <a:sym typeface="Carlito"/>
              </a:endParaRPr>
            </a:p>
            <a:p>
              <a:pPr marL="0" lvl="0" indent="0" algn="l">
                <a:lnSpc>
                  <a:spcPts val="2600"/>
                </a:lnSpc>
              </a:pPr>
              <a:endParaRPr lang="en-US" sz="2000" dirty="0">
                <a:solidFill>
                  <a:srgbClr val="F1E9B6"/>
                </a:solidFill>
                <a:latin typeface="Carlito"/>
                <a:ea typeface="Carlito"/>
                <a:cs typeface="Carlito"/>
                <a:sym typeface="Carlito"/>
              </a:endParaRPr>
            </a:p>
            <a:p>
              <a:pPr marL="0" lvl="0" indent="0" algn="l">
                <a:lnSpc>
                  <a:spcPts val="2600"/>
                </a:lnSpc>
              </a:pPr>
              <a:endParaRPr lang="en-US" sz="2000" dirty="0">
                <a:solidFill>
                  <a:srgbClr val="F1E9B6"/>
                </a:solidFill>
                <a:latin typeface="Carlito"/>
                <a:ea typeface="Carlito"/>
                <a:cs typeface="Carlito"/>
                <a:sym typeface="Carlito"/>
              </a:endParaRPr>
            </a:p>
            <a:p>
              <a:pPr marL="0" lvl="0" indent="0" algn="l">
                <a:lnSpc>
                  <a:spcPts val="2600"/>
                </a:lnSpc>
              </a:pPr>
              <a:endParaRPr lang="en-US" sz="2000" dirty="0">
                <a:solidFill>
                  <a:srgbClr val="F1E9B6"/>
                </a:solidFill>
                <a:latin typeface="Carlito"/>
                <a:ea typeface="Carlito"/>
                <a:cs typeface="Carlito"/>
                <a:sym typeface="Carlito"/>
              </a:endParaRPr>
            </a:p>
            <a:p>
              <a:pPr marL="0" lvl="0" indent="0" algn="l">
                <a:lnSpc>
                  <a:spcPts val="2600"/>
                </a:lnSpc>
              </a:pPr>
              <a:endParaRPr lang="en-US" sz="2000" dirty="0">
                <a:solidFill>
                  <a:srgbClr val="F1E9B6"/>
                </a:solidFill>
                <a:latin typeface="Carlito"/>
                <a:ea typeface="Carlito"/>
                <a:cs typeface="Carlito"/>
                <a:sym typeface="Carlito"/>
              </a:endParaRPr>
            </a:p>
            <a:p>
              <a:pPr marL="0" lvl="0" indent="0" algn="l">
                <a:lnSpc>
                  <a:spcPts val="2600"/>
                </a:lnSpc>
              </a:pPr>
              <a:endParaRPr lang="en-US" sz="2000" dirty="0">
                <a:solidFill>
                  <a:srgbClr val="F1E9B6"/>
                </a:solidFill>
                <a:latin typeface="Carlito"/>
                <a:ea typeface="Carlito"/>
                <a:cs typeface="Carlito"/>
                <a:sym typeface="Carlito"/>
              </a:endParaRPr>
            </a:p>
            <a:p>
              <a:pPr marL="0" lvl="0" indent="0" algn="l">
                <a:lnSpc>
                  <a:spcPts val="2600"/>
                </a:lnSpc>
              </a:pPr>
              <a:r>
                <a:rPr lang="en-US" sz="2000" dirty="0">
                  <a:solidFill>
                    <a:srgbClr val="F1E9B6"/>
                  </a:solidFill>
                  <a:latin typeface="Carlito"/>
                  <a:ea typeface="Carlito"/>
                  <a:cs typeface="Carlito"/>
                  <a:sym typeface="Carlito"/>
                </a:rPr>
                <a:t>This collection highlights common </a:t>
              </a:r>
              <a:r>
                <a:rPr lang="en-US" sz="2000" b="1" dirty="0">
                  <a:solidFill>
                    <a:srgbClr val="F1E9B6"/>
                  </a:solidFill>
                  <a:latin typeface="Carlito Bold"/>
                  <a:ea typeface="Carlito Bold"/>
                  <a:cs typeface="Carlito Bold"/>
                  <a:sym typeface="Carlito Bold"/>
                </a:rPr>
                <a:t>error patterns</a:t>
              </a:r>
              <a:r>
                <a:rPr lang="en-US" sz="2000" dirty="0">
                  <a:solidFill>
                    <a:srgbClr val="F1E9B6"/>
                  </a:solidFill>
                  <a:latin typeface="Carlito"/>
                  <a:ea typeface="Carlito"/>
                  <a:cs typeface="Carlito"/>
                  <a:sym typeface="Carlito"/>
                </a:rPr>
                <a:t> observed during evaluation, showcasing instances of hallucination, retrieval mistakes, and ambiguous outputs that impacted the overall effectiveness of the RAG system.</a:t>
              </a:r>
            </a:p>
          </p:txBody>
        </p:sp>
        <p:sp>
          <p:nvSpPr>
            <p:cNvPr id="11" name="TextBox 11"/>
            <p:cNvSpPr txBox="1"/>
            <p:nvPr/>
          </p:nvSpPr>
          <p:spPr>
            <a:xfrm>
              <a:off x="0" y="142875"/>
              <a:ext cx="16852900" cy="1275292"/>
            </a:xfrm>
            <a:prstGeom prst="rect">
              <a:avLst/>
            </a:prstGeom>
          </p:spPr>
          <p:txBody>
            <a:bodyPr lIns="0" tIns="0" rIns="0" bIns="0" rtlCol="0" anchor="t">
              <a:spAutoFit/>
            </a:bodyPr>
            <a:lstStyle/>
            <a:p>
              <a:pPr marL="0" lvl="0" indent="0" algn="l">
                <a:lnSpc>
                  <a:spcPts val="6999"/>
                </a:lnSpc>
              </a:pPr>
              <a:r>
                <a:rPr lang="en-US" sz="6999">
                  <a:solidFill>
                    <a:srgbClr val="F1E9B6"/>
                  </a:solidFill>
                  <a:latin typeface="Radley"/>
                  <a:ea typeface="Radley"/>
                  <a:cs typeface="Radley"/>
                  <a:sym typeface="Radley"/>
                </a:rPr>
                <a:t>Error &amp; Hallucination Analysis</a:t>
              </a:r>
            </a:p>
          </p:txBody>
        </p:sp>
        <p:sp>
          <p:nvSpPr>
            <p:cNvPr id="12" name="AutoShape 12"/>
            <p:cNvSpPr/>
            <p:nvPr/>
          </p:nvSpPr>
          <p:spPr>
            <a:xfrm flipV="1">
              <a:off x="14" y="1910080"/>
              <a:ext cx="16852886" cy="0"/>
            </a:xfrm>
            <a:prstGeom prst="line">
              <a:avLst/>
            </a:prstGeom>
            <a:ln w="25400" cap="flat">
              <a:solidFill>
                <a:srgbClr val="F1E9B6"/>
              </a:solidFill>
              <a:prstDash val="solid"/>
              <a:headEnd type="none" w="sm" len="sm"/>
              <a:tailEnd type="none" w="sm" len="sm"/>
            </a:ln>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66750" y="666755"/>
            <a:ext cx="17164050" cy="6381750"/>
            <a:chOff x="0" y="0"/>
            <a:chExt cx="9641153" cy="8509000"/>
          </a:xfrm>
        </p:grpSpPr>
        <p:sp>
          <p:nvSpPr>
            <p:cNvPr id="5" name="TextBox 5"/>
            <p:cNvSpPr txBox="1"/>
            <p:nvPr/>
          </p:nvSpPr>
          <p:spPr>
            <a:xfrm>
              <a:off x="26326" y="57150"/>
              <a:ext cx="9614826" cy="26792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F1E9B6"/>
                  </a:solidFill>
                  <a:latin typeface="Radley Italics"/>
                  <a:ea typeface="Radley Italics"/>
                  <a:cs typeface="Radley Italics"/>
                  <a:sym typeface="Radley Italics"/>
                </a:rPr>
                <a:t>Insights &amp; Discussion</a:t>
              </a:r>
            </a:p>
          </p:txBody>
        </p:sp>
        <p:sp>
          <p:nvSpPr>
            <p:cNvPr id="6" name="TextBox 6"/>
            <p:cNvSpPr txBox="1"/>
            <p:nvPr/>
          </p:nvSpPr>
          <p:spPr>
            <a:xfrm>
              <a:off x="26326" y="3708400"/>
              <a:ext cx="9614826" cy="2095500"/>
            </a:xfrm>
            <a:prstGeom prst="rect">
              <a:avLst/>
            </a:prstGeom>
          </p:spPr>
          <p:txBody>
            <a:bodyPr lIns="0" tIns="0" rIns="0" bIns="0" rtlCol="0" anchor="t">
              <a:spAutoFit/>
            </a:bodyPr>
            <a:lstStyle/>
            <a:p>
              <a:pPr marL="0" lvl="0" indent="0" algn="l">
                <a:lnSpc>
                  <a:spcPts val="4199"/>
                </a:lnSpc>
                <a:spcBef>
                  <a:spcPct val="0"/>
                </a:spcBef>
              </a:pPr>
              <a:r>
                <a:rPr lang="en-US" sz="3499" u="none" dirty="0">
                  <a:solidFill>
                    <a:srgbClr val="F1E9B6"/>
                  </a:solidFill>
                  <a:latin typeface="Radley"/>
                  <a:ea typeface="Radley"/>
                  <a:cs typeface="Radley"/>
                  <a:sym typeface="Radley"/>
                </a:rPr>
                <a:t>Analyzing patterns, reasoning differences, and impacts of retrieval methods</a:t>
              </a:r>
            </a:p>
          </p:txBody>
        </p:sp>
        <p:sp>
          <p:nvSpPr>
            <p:cNvPr id="7" name="AutoShape 7"/>
            <p:cNvSpPr/>
            <p:nvPr/>
          </p:nvSpPr>
          <p:spPr>
            <a:xfrm>
              <a:off x="0" y="3222414"/>
              <a:ext cx="9614826" cy="0"/>
            </a:xfrm>
            <a:prstGeom prst="line">
              <a:avLst/>
            </a:prstGeom>
            <a:ln w="25400" cap="flat">
              <a:solidFill>
                <a:srgbClr val="F1E9B6"/>
              </a:solidFill>
              <a:prstDash val="solid"/>
              <a:headEnd type="none" w="sm" len="sm"/>
              <a:tailEnd type="none" w="sm" len="sm"/>
            </a:ln>
          </p:spPr>
          <p:txBody>
            <a:bodyPr/>
            <a:lstStyle/>
            <a:p>
              <a:endParaRPr lang="en-US"/>
            </a:p>
          </p:txBody>
        </p:sp>
        <p:sp>
          <p:nvSpPr>
            <p:cNvPr id="8" name="TextBox 8"/>
            <p:cNvSpPr txBox="1"/>
            <p:nvPr/>
          </p:nvSpPr>
          <p:spPr>
            <a:xfrm>
              <a:off x="26326" y="6438900"/>
              <a:ext cx="9588500" cy="2070100"/>
            </a:xfrm>
            <a:prstGeom prst="rect">
              <a:avLst/>
            </a:prstGeom>
          </p:spPr>
          <p:txBody>
            <a:bodyPr lIns="0" tIns="0" rIns="0" bIns="0" rtlCol="0" anchor="t">
              <a:spAutoFit/>
            </a:bodyPr>
            <a:lstStyle/>
            <a:p>
              <a:pPr marL="0" lvl="0" indent="0" algn="l">
                <a:lnSpc>
                  <a:spcPts val="2400"/>
                </a:lnSpc>
              </a:pPr>
              <a:r>
                <a:rPr lang="en-US" sz="2000">
                  <a:solidFill>
                    <a:srgbClr val="F1E9B6"/>
                  </a:solidFill>
                  <a:latin typeface="Carlito"/>
                  <a:ea typeface="Carlito"/>
                  <a:cs typeface="Carlito"/>
                  <a:sym typeface="Carlito"/>
                </a:rPr>
                <a:t>This section delves into the </a:t>
              </a:r>
              <a:r>
                <a:rPr lang="en-US" sz="2000" b="1">
                  <a:solidFill>
                    <a:srgbClr val="F1E9B6"/>
                  </a:solidFill>
                  <a:latin typeface="Carlito Bold"/>
                  <a:ea typeface="Carlito Bold"/>
                  <a:cs typeface="Carlito Bold"/>
                  <a:sym typeface="Carlito Bold"/>
                </a:rPr>
                <a:t>key patterns</a:t>
              </a:r>
              <a:r>
                <a:rPr lang="en-US" sz="2000">
                  <a:solidFill>
                    <a:srgbClr val="F1E9B6"/>
                  </a:solidFill>
                  <a:latin typeface="Carlito"/>
                  <a:ea typeface="Carlito"/>
                  <a:cs typeface="Carlito"/>
                  <a:sym typeface="Carlito"/>
                </a:rPr>
                <a:t> observed across the evaluated LLMs, highlighting differences in reasoning capabilities and the implications of retrieval methodologies on performance. Understanding these nuances is essential for optimizing RAG systems and enhancing their effectiveness in real-world applications.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66750" y="709618"/>
            <a:ext cx="15640048" cy="4502944"/>
            <a:chOff x="0" y="57150"/>
            <a:chExt cx="9641152" cy="6003925"/>
          </a:xfrm>
        </p:grpSpPr>
        <p:sp>
          <p:nvSpPr>
            <p:cNvPr id="5" name="TextBox 5"/>
            <p:cNvSpPr txBox="1"/>
            <p:nvPr/>
          </p:nvSpPr>
          <p:spPr>
            <a:xfrm>
              <a:off x="26326" y="57150"/>
              <a:ext cx="9614826" cy="13584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F1E9B6"/>
                  </a:solidFill>
                  <a:latin typeface="Radley Italics"/>
                  <a:ea typeface="Radley Italics"/>
                  <a:cs typeface="Radley Italics"/>
                  <a:sym typeface="Radley Italics"/>
                </a:rPr>
                <a:t>Limitations</a:t>
              </a:r>
            </a:p>
          </p:txBody>
        </p:sp>
        <p:sp>
          <p:nvSpPr>
            <p:cNvPr id="6" name="TextBox 6"/>
            <p:cNvSpPr txBox="1"/>
            <p:nvPr/>
          </p:nvSpPr>
          <p:spPr>
            <a:xfrm>
              <a:off x="26326" y="2387600"/>
              <a:ext cx="9614826" cy="1397000"/>
            </a:xfrm>
            <a:prstGeom prst="rect">
              <a:avLst/>
            </a:prstGeom>
          </p:spPr>
          <p:txBody>
            <a:bodyPr lIns="0" tIns="0" rIns="0" bIns="0" rtlCol="0" anchor="t">
              <a:spAutoFit/>
            </a:bodyPr>
            <a:lstStyle/>
            <a:p>
              <a:pPr marL="0" lvl="0" indent="0" algn="l">
                <a:lnSpc>
                  <a:spcPts val="4199"/>
                </a:lnSpc>
                <a:spcBef>
                  <a:spcPct val="0"/>
                </a:spcBef>
              </a:pPr>
              <a:r>
                <a:rPr lang="en-US" sz="3499" u="none">
                  <a:solidFill>
                    <a:srgbClr val="F1E9B6"/>
                  </a:solidFill>
                  <a:latin typeface="Radley"/>
                  <a:ea typeface="Radley"/>
                  <a:cs typeface="Radley"/>
                  <a:sym typeface="Radley"/>
                </a:rPr>
                <a:t>Acknowledging constraints in RAG architecture and implementation</a:t>
              </a:r>
            </a:p>
          </p:txBody>
        </p:sp>
        <p:sp>
          <p:nvSpPr>
            <p:cNvPr id="7" name="AutoShape 7"/>
            <p:cNvSpPr/>
            <p:nvPr/>
          </p:nvSpPr>
          <p:spPr>
            <a:xfrm>
              <a:off x="0" y="1901614"/>
              <a:ext cx="9614826" cy="0"/>
            </a:xfrm>
            <a:prstGeom prst="line">
              <a:avLst/>
            </a:prstGeom>
            <a:ln w="25400" cap="flat">
              <a:solidFill>
                <a:srgbClr val="F1E9B6"/>
              </a:solidFill>
              <a:prstDash val="solid"/>
              <a:headEnd type="none" w="sm" len="sm"/>
              <a:tailEnd type="none" w="sm" len="sm"/>
            </a:ln>
          </p:spPr>
          <p:txBody>
            <a:bodyPr/>
            <a:lstStyle/>
            <a:p>
              <a:endParaRPr lang="en-US"/>
            </a:p>
          </p:txBody>
        </p:sp>
        <p:sp>
          <p:nvSpPr>
            <p:cNvPr id="8" name="TextBox 8"/>
            <p:cNvSpPr txBox="1"/>
            <p:nvPr/>
          </p:nvSpPr>
          <p:spPr>
            <a:xfrm>
              <a:off x="26326" y="4419600"/>
              <a:ext cx="9588500" cy="1641475"/>
            </a:xfrm>
            <a:prstGeom prst="rect">
              <a:avLst/>
            </a:prstGeom>
          </p:spPr>
          <p:txBody>
            <a:bodyPr lIns="0" tIns="0" rIns="0" bIns="0" rtlCol="0" anchor="t">
              <a:spAutoFit/>
            </a:bodyPr>
            <a:lstStyle/>
            <a:p>
              <a:pPr marL="0" lvl="0" indent="0" algn="l">
                <a:lnSpc>
                  <a:spcPts val="2400"/>
                </a:lnSpc>
              </a:pPr>
              <a:endParaRPr lang="en-US" sz="2000" dirty="0">
                <a:solidFill>
                  <a:srgbClr val="F1E9B6"/>
                </a:solidFill>
                <a:latin typeface="Carlito"/>
                <a:ea typeface="Carlito"/>
                <a:cs typeface="Carlito"/>
                <a:sym typeface="Carlito"/>
              </a:endParaRPr>
            </a:p>
            <a:p>
              <a:pPr marL="0" lvl="0" indent="0" algn="l">
                <a:lnSpc>
                  <a:spcPts val="2400"/>
                </a:lnSpc>
              </a:pPr>
              <a:r>
                <a:rPr lang="en-US" sz="2000" dirty="0">
                  <a:solidFill>
                    <a:srgbClr val="F1E9B6"/>
                  </a:solidFill>
                  <a:latin typeface="Carlito"/>
                  <a:ea typeface="Carlito"/>
                  <a:cs typeface="Carlito"/>
                  <a:sym typeface="Carlito"/>
                </a:rPr>
                <a:t>This project faced several </a:t>
              </a:r>
              <a:r>
                <a:rPr lang="en-US" sz="2000" b="1" dirty="0">
                  <a:solidFill>
                    <a:srgbClr val="F1E9B6"/>
                  </a:solidFill>
                  <a:latin typeface="Carlito Bold"/>
                  <a:ea typeface="Carlito Bold"/>
                  <a:cs typeface="Carlito Bold"/>
                  <a:sym typeface="Carlito Bold"/>
                </a:rPr>
                <a:t>significant limitations</a:t>
              </a:r>
              <a:r>
                <a:rPr lang="en-US" sz="2000" dirty="0">
                  <a:solidFill>
                    <a:srgbClr val="F1E9B6"/>
                  </a:solidFill>
                  <a:latin typeface="Carlito"/>
                  <a:ea typeface="Carlito"/>
                  <a:cs typeface="Carlito"/>
                  <a:sym typeface="Carlito"/>
                </a:rPr>
                <a:t>, including hardware constraints that affected processing capabilities, dataset limits that influenced the breadth of available information, and the quality of the retriever, which impacted retrieval accuracy. Addressing these issues is crucial for future enhancements and more robust system performance.</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66750" y="666755"/>
            <a:ext cx="16935450" cy="5695950"/>
            <a:chOff x="0" y="0"/>
            <a:chExt cx="9641153" cy="7594600"/>
          </a:xfrm>
        </p:grpSpPr>
        <p:sp>
          <p:nvSpPr>
            <p:cNvPr id="5" name="TextBox 5"/>
            <p:cNvSpPr txBox="1"/>
            <p:nvPr/>
          </p:nvSpPr>
          <p:spPr>
            <a:xfrm>
              <a:off x="26326" y="57150"/>
              <a:ext cx="9614826" cy="13584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F1E9B6"/>
                  </a:solidFill>
                  <a:latin typeface="Radley Italics"/>
                  <a:ea typeface="Radley Italics"/>
                  <a:cs typeface="Radley Italics"/>
                  <a:sym typeface="Radley Italics"/>
                </a:rPr>
                <a:t>Future Directions</a:t>
              </a:r>
            </a:p>
          </p:txBody>
        </p:sp>
        <p:sp>
          <p:nvSpPr>
            <p:cNvPr id="6" name="TextBox 6"/>
            <p:cNvSpPr txBox="1"/>
            <p:nvPr/>
          </p:nvSpPr>
          <p:spPr>
            <a:xfrm>
              <a:off x="26326" y="2387600"/>
              <a:ext cx="9614826" cy="2095500"/>
            </a:xfrm>
            <a:prstGeom prst="rect">
              <a:avLst/>
            </a:prstGeom>
          </p:spPr>
          <p:txBody>
            <a:bodyPr lIns="0" tIns="0" rIns="0" bIns="0" rtlCol="0" anchor="t">
              <a:spAutoFit/>
            </a:bodyPr>
            <a:lstStyle/>
            <a:p>
              <a:pPr marL="0" lvl="0" indent="0" algn="l">
                <a:lnSpc>
                  <a:spcPts val="4199"/>
                </a:lnSpc>
                <a:spcBef>
                  <a:spcPct val="0"/>
                </a:spcBef>
              </a:pPr>
              <a:r>
                <a:rPr lang="en-US" sz="3499" u="none" dirty="0">
                  <a:solidFill>
                    <a:srgbClr val="F1E9B6"/>
                  </a:solidFill>
                  <a:latin typeface="Radley"/>
                  <a:ea typeface="Radley"/>
                  <a:cs typeface="Radley"/>
                  <a:sym typeface="Radley"/>
                </a:rPr>
                <a:t>Enhancing RAG Framework: Embracing Hybrid Retrieval and Multilingual Capabilities</a:t>
              </a:r>
            </a:p>
          </p:txBody>
        </p:sp>
        <p:sp>
          <p:nvSpPr>
            <p:cNvPr id="7" name="AutoShape 7"/>
            <p:cNvSpPr/>
            <p:nvPr/>
          </p:nvSpPr>
          <p:spPr>
            <a:xfrm>
              <a:off x="0" y="1901614"/>
              <a:ext cx="9614826" cy="0"/>
            </a:xfrm>
            <a:prstGeom prst="line">
              <a:avLst/>
            </a:prstGeom>
            <a:ln w="25400" cap="flat">
              <a:solidFill>
                <a:srgbClr val="F1E9B6"/>
              </a:solidFill>
              <a:prstDash val="solid"/>
              <a:headEnd type="none" w="sm" len="sm"/>
              <a:tailEnd type="none" w="sm" len="sm"/>
            </a:ln>
          </p:spPr>
          <p:txBody>
            <a:bodyPr/>
            <a:lstStyle/>
            <a:p>
              <a:endParaRPr lang="en-US"/>
            </a:p>
          </p:txBody>
        </p:sp>
        <p:sp>
          <p:nvSpPr>
            <p:cNvPr id="8" name="TextBox 8"/>
            <p:cNvSpPr txBox="1"/>
            <p:nvPr/>
          </p:nvSpPr>
          <p:spPr>
            <a:xfrm>
              <a:off x="26326" y="5118100"/>
              <a:ext cx="9588500" cy="2476500"/>
            </a:xfrm>
            <a:prstGeom prst="rect">
              <a:avLst/>
            </a:prstGeom>
          </p:spPr>
          <p:txBody>
            <a:bodyPr lIns="0" tIns="0" rIns="0" bIns="0" rtlCol="0" anchor="t">
              <a:spAutoFit/>
            </a:bodyPr>
            <a:lstStyle/>
            <a:p>
              <a:pPr marL="0" lvl="0" indent="0" algn="l">
                <a:lnSpc>
                  <a:spcPts val="2400"/>
                </a:lnSpc>
              </a:pPr>
              <a:r>
                <a:rPr lang="en-US" sz="2000">
                  <a:solidFill>
                    <a:srgbClr val="F1E9B6"/>
                  </a:solidFill>
                  <a:latin typeface="Carlito"/>
                  <a:ea typeface="Carlito"/>
                  <a:cs typeface="Carlito"/>
                  <a:sym typeface="Carlito"/>
                </a:rPr>
                <a:t>Future work will focus on implementing </a:t>
              </a:r>
              <a:r>
                <a:rPr lang="en-US" sz="2000" b="1">
                  <a:solidFill>
                    <a:srgbClr val="F1E9B6"/>
                  </a:solidFill>
                  <a:latin typeface="Carlito Bold"/>
                  <a:ea typeface="Carlito Bold"/>
                  <a:cs typeface="Carlito Bold"/>
                  <a:sym typeface="Carlito Bold"/>
                </a:rPr>
                <a:t>hybrid retrieval strategies</a:t>
              </a:r>
              <a:r>
                <a:rPr lang="en-US" sz="2000">
                  <a:solidFill>
                    <a:srgbClr val="F1E9B6"/>
                  </a:solidFill>
                  <a:latin typeface="Carlito"/>
                  <a:ea typeface="Carlito"/>
                  <a:cs typeface="Carlito"/>
                  <a:sym typeface="Carlito"/>
                </a:rPr>
                <a:t> that combine keyword and semantic search techniques. Additionally, we plan to explore </a:t>
              </a:r>
              <a:r>
                <a:rPr lang="en-US" sz="2000" b="1">
                  <a:solidFill>
                    <a:srgbClr val="F1E9B6"/>
                  </a:solidFill>
                  <a:latin typeface="Carlito Bold"/>
                  <a:ea typeface="Carlito Bold"/>
                  <a:cs typeface="Carlito Bold"/>
                  <a:sym typeface="Carlito Bold"/>
                </a:rPr>
                <a:t>reranking mechanisms</a:t>
              </a:r>
              <a:r>
                <a:rPr lang="en-US" sz="2000">
                  <a:solidFill>
                    <a:srgbClr val="F1E9B6"/>
                  </a:solidFill>
                  <a:latin typeface="Carlito"/>
                  <a:ea typeface="Carlito"/>
                  <a:cs typeface="Carlito"/>
                  <a:sym typeface="Carlito"/>
                </a:rPr>
                <a:t> to optimize response quality and introduce </a:t>
              </a:r>
              <a:r>
                <a:rPr lang="en-US" sz="2000" b="1">
                  <a:solidFill>
                    <a:srgbClr val="F1E9B6"/>
                  </a:solidFill>
                  <a:latin typeface="Carlito Bold"/>
                  <a:ea typeface="Carlito Bold"/>
                  <a:cs typeface="Carlito Bold"/>
                  <a:sym typeface="Carlito Bold"/>
                </a:rPr>
                <a:t>multilingual support</a:t>
              </a:r>
              <a:r>
                <a:rPr lang="en-US" sz="2000">
                  <a:solidFill>
                    <a:srgbClr val="F1E9B6"/>
                  </a:solidFill>
                  <a:latin typeface="Carlito"/>
                  <a:ea typeface="Carlito"/>
                  <a:cs typeface="Carlito"/>
                  <a:sym typeface="Carlito"/>
                </a:rPr>
                <a:t> to broaden accessibility and relevance in diverse linguistic contexts, ensuring a more inclusive RAG system.</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66750" y="666755"/>
            <a:ext cx="16097250" cy="4867275"/>
            <a:chOff x="0" y="0"/>
            <a:chExt cx="9641153" cy="6489700"/>
          </a:xfrm>
        </p:grpSpPr>
        <p:sp>
          <p:nvSpPr>
            <p:cNvPr id="5" name="TextBox 5"/>
            <p:cNvSpPr txBox="1"/>
            <p:nvPr/>
          </p:nvSpPr>
          <p:spPr>
            <a:xfrm>
              <a:off x="26326" y="57150"/>
              <a:ext cx="9614826" cy="13584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F1E9B6"/>
                  </a:solidFill>
                  <a:latin typeface="Radley Italics"/>
                  <a:ea typeface="Radley Italics"/>
                  <a:cs typeface="Radley Italics"/>
                  <a:sym typeface="Radley Italics"/>
                </a:rPr>
                <a:t>Conclusion</a:t>
              </a:r>
            </a:p>
          </p:txBody>
        </p:sp>
        <p:sp>
          <p:nvSpPr>
            <p:cNvPr id="6" name="TextBox 6"/>
            <p:cNvSpPr txBox="1"/>
            <p:nvPr/>
          </p:nvSpPr>
          <p:spPr>
            <a:xfrm>
              <a:off x="26326" y="2387600"/>
              <a:ext cx="9614826" cy="1397000"/>
            </a:xfrm>
            <a:prstGeom prst="rect">
              <a:avLst/>
            </a:prstGeom>
          </p:spPr>
          <p:txBody>
            <a:bodyPr lIns="0" tIns="0" rIns="0" bIns="0" rtlCol="0" anchor="t">
              <a:spAutoFit/>
            </a:bodyPr>
            <a:lstStyle/>
            <a:p>
              <a:pPr marL="0" lvl="0" indent="0" algn="l">
                <a:lnSpc>
                  <a:spcPts val="4199"/>
                </a:lnSpc>
                <a:spcBef>
                  <a:spcPct val="0"/>
                </a:spcBef>
              </a:pPr>
              <a:r>
                <a:rPr lang="en-US" sz="3499" u="none" dirty="0">
                  <a:solidFill>
                    <a:srgbClr val="F1E9B6"/>
                  </a:solidFill>
                  <a:latin typeface="Radley"/>
                  <a:ea typeface="Radley"/>
                  <a:cs typeface="Radley"/>
                  <a:sym typeface="Radley"/>
                </a:rPr>
                <a:t>A comprehensive evaluation of RAG architecture and model comparison</a:t>
              </a:r>
            </a:p>
          </p:txBody>
        </p:sp>
        <p:sp>
          <p:nvSpPr>
            <p:cNvPr id="7" name="AutoShape 7"/>
            <p:cNvSpPr/>
            <p:nvPr/>
          </p:nvSpPr>
          <p:spPr>
            <a:xfrm>
              <a:off x="0" y="1901614"/>
              <a:ext cx="9614826" cy="0"/>
            </a:xfrm>
            <a:prstGeom prst="line">
              <a:avLst/>
            </a:prstGeom>
            <a:ln w="25400" cap="flat">
              <a:solidFill>
                <a:srgbClr val="F1E9B6"/>
              </a:solidFill>
              <a:prstDash val="solid"/>
              <a:headEnd type="none" w="sm" len="sm"/>
              <a:tailEnd type="none" w="sm" len="sm"/>
            </a:ln>
          </p:spPr>
          <p:txBody>
            <a:bodyPr/>
            <a:lstStyle/>
            <a:p>
              <a:endParaRPr lang="en-US"/>
            </a:p>
          </p:txBody>
        </p:sp>
        <p:sp>
          <p:nvSpPr>
            <p:cNvPr id="8" name="TextBox 8"/>
            <p:cNvSpPr txBox="1"/>
            <p:nvPr/>
          </p:nvSpPr>
          <p:spPr>
            <a:xfrm>
              <a:off x="26326" y="4419600"/>
              <a:ext cx="9588500" cy="2070100"/>
            </a:xfrm>
            <a:prstGeom prst="rect">
              <a:avLst/>
            </a:prstGeom>
          </p:spPr>
          <p:txBody>
            <a:bodyPr lIns="0" tIns="0" rIns="0" bIns="0" rtlCol="0" anchor="t">
              <a:spAutoFit/>
            </a:bodyPr>
            <a:lstStyle/>
            <a:p>
              <a:pPr marL="0" lvl="0" indent="0" algn="l">
                <a:lnSpc>
                  <a:spcPts val="2400"/>
                </a:lnSpc>
              </a:pPr>
              <a:r>
                <a:rPr lang="en-US" sz="2000">
                  <a:solidFill>
                    <a:srgbClr val="F1E9B6"/>
                  </a:solidFill>
                  <a:latin typeface="Carlito"/>
                  <a:ea typeface="Carlito"/>
                  <a:cs typeface="Carlito"/>
                  <a:sym typeface="Carlito"/>
                </a:rPr>
                <a:t>This project has achieved significant insights into the </a:t>
              </a:r>
              <a:r>
                <a:rPr lang="en-US" sz="2000" b="1">
                  <a:solidFill>
                    <a:srgbClr val="F1E9B6"/>
                  </a:solidFill>
                  <a:latin typeface="Carlito Bold"/>
                  <a:ea typeface="Carlito Bold"/>
                  <a:cs typeface="Carlito Bold"/>
                  <a:sym typeface="Carlito Bold"/>
                </a:rPr>
                <a:t>performance of various LLMs</a:t>
              </a:r>
              <a:r>
                <a:rPr lang="en-US" sz="2000">
                  <a:solidFill>
                    <a:srgbClr val="F1E9B6"/>
                  </a:solidFill>
                  <a:latin typeface="Carlito"/>
                  <a:ea typeface="Carlito"/>
                  <a:cs typeface="Carlito"/>
                  <a:sym typeface="Carlito"/>
                </a:rPr>
                <a:t> within the RAG framework. By evaluating strengths and weaknesses, we have established a clear understanding of how retrieval influences the quality of generated responses, laying the groundwork for future advancements in this domain.</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66750" y="666755"/>
            <a:ext cx="16783050" cy="5695950"/>
            <a:chOff x="0" y="0"/>
            <a:chExt cx="9641153" cy="7594600"/>
          </a:xfrm>
        </p:grpSpPr>
        <p:sp>
          <p:nvSpPr>
            <p:cNvPr id="5" name="TextBox 5"/>
            <p:cNvSpPr txBox="1"/>
            <p:nvPr/>
          </p:nvSpPr>
          <p:spPr>
            <a:xfrm>
              <a:off x="26326" y="57150"/>
              <a:ext cx="9614826" cy="13584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F1E9B6"/>
                  </a:solidFill>
                  <a:latin typeface="Radley Italics"/>
                  <a:ea typeface="Radley Italics"/>
                  <a:cs typeface="Radley Italics"/>
                  <a:sym typeface="Radley Italics"/>
                </a:rPr>
                <a:t>References</a:t>
              </a:r>
            </a:p>
          </p:txBody>
        </p:sp>
        <p:sp>
          <p:nvSpPr>
            <p:cNvPr id="6" name="TextBox 6"/>
            <p:cNvSpPr txBox="1"/>
            <p:nvPr/>
          </p:nvSpPr>
          <p:spPr>
            <a:xfrm>
              <a:off x="26326" y="2387600"/>
              <a:ext cx="9614826" cy="2095500"/>
            </a:xfrm>
            <a:prstGeom prst="rect">
              <a:avLst/>
            </a:prstGeom>
          </p:spPr>
          <p:txBody>
            <a:bodyPr lIns="0" tIns="0" rIns="0" bIns="0" rtlCol="0" anchor="t">
              <a:spAutoFit/>
            </a:bodyPr>
            <a:lstStyle/>
            <a:p>
              <a:pPr marL="0" lvl="0" indent="0" algn="l">
                <a:lnSpc>
                  <a:spcPts val="4199"/>
                </a:lnSpc>
                <a:spcBef>
                  <a:spcPct val="0"/>
                </a:spcBef>
              </a:pPr>
              <a:r>
                <a:rPr lang="en-US" sz="3499" u="none" dirty="0">
                  <a:solidFill>
                    <a:srgbClr val="F1E9B6"/>
                  </a:solidFill>
                  <a:latin typeface="Radley"/>
                  <a:ea typeface="Radley"/>
                  <a:cs typeface="Radley"/>
                  <a:sym typeface="Radley"/>
                </a:rPr>
                <a:t>Essential citations for RAG architecture and LLM comparison studies</a:t>
              </a:r>
            </a:p>
          </p:txBody>
        </p:sp>
        <p:sp>
          <p:nvSpPr>
            <p:cNvPr id="7" name="AutoShape 7"/>
            <p:cNvSpPr/>
            <p:nvPr/>
          </p:nvSpPr>
          <p:spPr>
            <a:xfrm>
              <a:off x="0" y="1901614"/>
              <a:ext cx="9614826" cy="0"/>
            </a:xfrm>
            <a:prstGeom prst="line">
              <a:avLst/>
            </a:prstGeom>
            <a:ln w="25400" cap="flat">
              <a:solidFill>
                <a:srgbClr val="F1E9B6"/>
              </a:solidFill>
              <a:prstDash val="solid"/>
              <a:headEnd type="none" w="sm" len="sm"/>
              <a:tailEnd type="none" w="sm" len="sm"/>
            </a:ln>
          </p:spPr>
          <p:txBody>
            <a:bodyPr/>
            <a:lstStyle/>
            <a:p>
              <a:endParaRPr lang="en-US"/>
            </a:p>
          </p:txBody>
        </p:sp>
        <p:sp>
          <p:nvSpPr>
            <p:cNvPr id="8" name="TextBox 8"/>
            <p:cNvSpPr txBox="1"/>
            <p:nvPr/>
          </p:nvSpPr>
          <p:spPr>
            <a:xfrm>
              <a:off x="26326" y="5118100"/>
              <a:ext cx="9588500" cy="2476500"/>
            </a:xfrm>
            <a:prstGeom prst="rect">
              <a:avLst/>
            </a:prstGeom>
          </p:spPr>
          <p:txBody>
            <a:bodyPr lIns="0" tIns="0" rIns="0" bIns="0" rtlCol="0" anchor="t">
              <a:spAutoFit/>
            </a:bodyPr>
            <a:lstStyle/>
            <a:p>
              <a:pPr marL="0" lvl="0" indent="0" algn="l">
                <a:lnSpc>
                  <a:spcPts val="2400"/>
                </a:lnSpc>
              </a:pPr>
              <a:r>
                <a:rPr lang="en-US" sz="2000">
                  <a:solidFill>
                    <a:srgbClr val="F1E9B6"/>
                  </a:solidFill>
                  <a:latin typeface="Carlito"/>
                  <a:ea typeface="Carlito"/>
                  <a:cs typeface="Carlito"/>
                  <a:sym typeface="Carlito"/>
                </a:rPr>
                <a:t>This section lists the critical academic references that underpin the research and findings of the project. These resources provide valuable insights into RAG systems, language models, and the methodologies employed, ensuring a robust foundation for the study. Proper citations reflect academic integrity and contribute to scholarly dialogue.</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66750" y="666755"/>
            <a:ext cx="16173450" cy="6762745"/>
            <a:chOff x="0" y="0"/>
            <a:chExt cx="9641153" cy="6896100"/>
          </a:xfrm>
        </p:grpSpPr>
        <p:sp>
          <p:nvSpPr>
            <p:cNvPr id="5" name="TextBox 5"/>
            <p:cNvSpPr txBox="1"/>
            <p:nvPr/>
          </p:nvSpPr>
          <p:spPr>
            <a:xfrm>
              <a:off x="26326" y="57150"/>
              <a:ext cx="9614826" cy="13584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F1E9B6"/>
                  </a:solidFill>
                  <a:latin typeface="Radley Italics"/>
                  <a:ea typeface="Radley Italics"/>
                  <a:cs typeface="Radley Italics"/>
                  <a:sym typeface="Radley Italics"/>
                </a:rPr>
                <a:t>Project Overview</a:t>
              </a:r>
            </a:p>
          </p:txBody>
        </p:sp>
        <p:sp>
          <p:nvSpPr>
            <p:cNvPr id="6" name="TextBox 6"/>
            <p:cNvSpPr txBox="1"/>
            <p:nvPr/>
          </p:nvSpPr>
          <p:spPr>
            <a:xfrm>
              <a:off x="26326" y="2387600"/>
              <a:ext cx="9614826" cy="1397000"/>
            </a:xfrm>
            <a:prstGeom prst="rect">
              <a:avLst/>
            </a:prstGeom>
          </p:spPr>
          <p:txBody>
            <a:bodyPr lIns="0" tIns="0" rIns="0" bIns="0" rtlCol="0" anchor="t">
              <a:spAutoFit/>
            </a:bodyPr>
            <a:lstStyle/>
            <a:p>
              <a:pPr marL="0" lvl="0" indent="0" algn="l">
                <a:lnSpc>
                  <a:spcPts val="4199"/>
                </a:lnSpc>
                <a:spcBef>
                  <a:spcPct val="0"/>
                </a:spcBef>
              </a:pPr>
              <a:r>
                <a:rPr lang="en-US" sz="3499" u="none">
                  <a:solidFill>
                    <a:srgbClr val="F1E9B6"/>
                  </a:solidFill>
                  <a:latin typeface="Radley"/>
                  <a:ea typeface="Radley"/>
                  <a:cs typeface="Radley"/>
                  <a:sym typeface="Radley"/>
                </a:rPr>
                <a:t>Understanding the Importance of RAG in NLP Applications</a:t>
              </a:r>
            </a:p>
          </p:txBody>
        </p:sp>
        <p:sp>
          <p:nvSpPr>
            <p:cNvPr id="7" name="AutoShape 7"/>
            <p:cNvSpPr/>
            <p:nvPr/>
          </p:nvSpPr>
          <p:spPr>
            <a:xfrm>
              <a:off x="0" y="1901614"/>
              <a:ext cx="9614826" cy="0"/>
            </a:xfrm>
            <a:prstGeom prst="line">
              <a:avLst/>
            </a:prstGeom>
            <a:ln w="25400" cap="flat">
              <a:solidFill>
                <a:srgbClr val="F1E9B6"/>
              </a:solidFill>
              <a:prstDash val="solid"/>
              <a:headEnd type="none" w="sm" len="sm"/>
              <a:tailEnd type="none" w="sm" len="sm"/>
            </a:ln>
          </p:spPr>
          <p:txBody>
            <a:bodyPr/>
            <a:lstStyle/>
            <a:p>
              <a:endParaRPr lang="en-US"/>
            </a:p>
          </p:txBody>
        </p:sp>
        <p:sp>
          <p:nvSpPr>
            <p:cNvPr id="8" name="TextBox 8"/>
            <p:cNvSpPr txBox="1"/>
            <p:nvPr/>
          </p:nvSpPr>
          <p:spPr>
            <a:xfrm>
              <a:off x="26326" y="4419600"/>
              <a:ext cx="9588500" cy="2476500"/>
            </a:xfrm>
            <a:prstGeom prst="rect">
              <a:avLst/>
            </a:prstGeom>
          </p:spPr>
          <p:txBody>
            <a:bodyPr lIns="0" tIns="0" rIns="0" bIns="0" rtlCol="0" anchor="t">
              <a:spAutoFit/>
            </a:bodyPr>
            <a:lstStyle/>
            <a:p>
              <a:pPr marL="0" lvl="0" indent="0" algn="l">
                <a:lnSpc>
                  <a:spcPts val="2400"/>
                </a:lnSpc>
              </a:pPr>
              <a:r>
                <a:rPr lang="en-US" sz="2000" dirty="0">
                  <a:solidFill>
                    <a:srgbClr val="F1E9B6"/>
                  </a:solidFill>
                  <a:latin typeface="Carlito"/>
                  <a:ea typeface="Carlito"/>
                  <a:cs typeface="Carlito"/>
                  <a:sym typeface="Carlito"/>
                </a:rPr>
                <a:t>The RAG (Retrieval-Augmented Generation) system serves as a </a:t>
              </a:r>
              <a:r>
                <a:rPr lang="en-US" sz="2000" b="1" dirty="0">
                  <a:solidFill>
                    <a:srgbClr val="F1E9B6"/>
                  </a:solidFill>
                  <a:latin typeface="Carlito Bold"/>
                  <a:ea typeface="Carlito Bold"/>
                  <a:cs typeface="Carlito Bold"/>
                  <a:sym typeface="Carlito Bold"/>
                </a:rPr>
                <a:t>bridge</a:t>
              </a:r>
              <a:r>
                <a:rPr lang="en-US" sz="2000" dirty="0">
                  <a:solidFill>
                    <a:srgbClr val="F1E9B6"/>
                  </a:solidFill>
                  <a:latin typeface="Carlito"/>
                  <a:ea typeface="Carlito"/>
                  <a:cs typeface="Carlito"/>
                  <a:sym typeface="Carlito"/>
                </a:rPr>
                <a:t> between vast data sources and precise information retrieval, enhancing Natural Language Processing (NLP) capabilities. This project highlights the </a:t>
              </a:r>
              <a:r>
                <a:rPr lang="en-US" sz="2000" b="1" dirty="0">
                  <a:solidFill>
                    <a:srgbClr val="F1E9B6"/>
                  </a:solidFill>
                  <a:latin typeface="Carlito Bold"/>
                  <a:ea typeface="Carlito Bold"/>
                  <a:cs typeface="Carlito Bold"/>
                  <a:sym typeface="Carlito Bold"/>
                </a:rPr>
                <a:t>real-world relevance</a:t>
              </a:r>
              <a:r>
                <a:rPr lang="en-US" sz="2000" dirty="0">
                  <a:solidFill>
                    <a:srgbClr val="F1E9B6"/>
                  </a:solidFill>
                  <a:latin typeface="Carlito"/>
                  <a:ea typeface="Carlito"/>
                  <a:cs typeface="Carlito"/>
                  <a:sym typeface="Carlito"/>
                </a:rPr>
                <a:t> of RAG by demonstrating its potential to provide targeted answers across diverse domains, ultimately improving user experiences and outcomes.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429875" y="0"/>
            <a:ext cx="7858125" cy="102870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666750" y="709618"/>
            <a:ext cx="10458450" cy="5195882"/>
            <a:chOff x="0" y="57150"/>
            <a:chExt cx="9641153" cy="8858250"/>
          </a:xfrm>
        </p:grpSpPr>
        <p:sp>
          <p:nvSpPr>
            <p:cNvPr id="5" name="TextBox 5"/>
            <p:cNvSpPr txBox="1"/>
            <p:nvPr/>
          </p:nvSpPr>
          <p:spPr>
            <a:xfrm>
              <a:off x="26326" y="57150"/>
              <a:ext cx="9614826" cy="26792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F1E9B6"/>
                  </a:solidFill>
                  <a:latin typeface="Radley Italics"/>
                  <a:ea typeface="Radley Italics"/>
                  <a:cs typeface="Radley Italics"/>
                  <a:sym typeface="Radley Italics"/>
                </a:rPr>
                <a:t>Project Requirements</a:t>
              </a:r>
            </a:p>
          </p:txBody>
        </p:sp>
        <p:sp>
          <p:nvSpPr>
            <p:cNvPr id="6" name="TextBox 6"/>
            <p:cNvSpPr txBox="1"/>
            <p:nvPr/>
          </p:nvSpPr>
          <p:spPr>
            <a:xfrm>
              <a:off x="26327" y="3708400"/>
              <a:ext cx="9614826" cy="709169"/>
            </a:xfrm>
            <a:prstGeom prst="rect">
              <a:avLst/>
            </a:prstGeom>
          </p:spPr>
          <p:txBody>
            <a:bodyPr lIns="0" tIns="0" rIns="0" bIns="0" rtlCol="0" anchor="t">
              <a:spAutoFit/>
            </a:bodyPr>
            <a:lstStyle/>
            <a:p>
              <a:pPr marL="0" lvl="0" indent="0" algn="l">
                <a:lnSpc>
                  <a:spcPts val="4199"/>
                </a:lnSpc>
                <a:spcBef>
                  <a:spcPct val="0"/>
                </a:spcBef>
              </a:pPr>
              <a:endParaRPr lang="en-US" sz="3499" u="none" dirty="0">
                <a:solidFill>
                  <a:srgbClr val="F1E9B6"/>
                </a:solidFill>
                <a:latin typeface="Radley"/>
                <a:ea typeface="Radley"/>
                <a:cs typeface="Radley"/>
                <a:sym typeface="Radley"/>
              </a:endParaRPr>
            </a:p>
          </p:txBody>
        </p:sp>
        <p:sp>
          <p:nvSpPr>
            <p:cNvPr id="7" name="AutoShape 7"/>
            <p:cNvSpPr/>
            <p:nvPr/>
          </p:nvSpPr>
          <p:spPr>
            <a:xfrm>
              <a:off x="0" y="3222414"/>
              <a:ext cx="9614826" cy="0"/>
            </a:xfrm>
            <a:prstGeom prst="line">
              <a:avLst/>
            </a:prstGeom>
            <a:ln w="25400" cap="flat">
              <a:solidFill>
                <a:srgbClr val="F1E9B6"/>
              </a:solidFill>
              <a:prstDash val="solid"/>
              <a:headEnd type="none" w="sm" len="sm"/>
              <a:tailEnd type="none" w="sm" len="sm"/>
            </a:ln>
          </p:spPr>
          <p:txBody>
            <a:bodyPr/>
            <a:lstStyle/>
            <a:p>
              <a:endParaRPr lang="en-US"/>
            </a:p>
          </p:txBody>
        </p:sp>
        <p:sp>
          <p:nvSpPr>
            <p:cNvPr id="8" name="TextBox 8"/>
            <p:cNvSpPr txBox="1"/>
            <p:nvPr/>
          </p:nvSpPr>
          <p:spPr>
            <a:xfrm>
              <a:off x="26326" y="6438900"/>
              <a:ext cx="9588500" cy="2476500"/>
            </a:xfrm>
            <a:prstGeom prst="rect">
              <a:avLst/>
            </a:prstGeom>
          </p:spPr>
          <p:txBody>
            <a:bodyPr lIns="0" tIns="0" rIns="0" bIns="0" rtlCol="0" anchor="t">
              <a:spAutoFit/>
            </a:bodyPr>
            <a:lstStyle/>
            <a:p>
              <a:pPr marL="0" lvl="0" indent="0" algn="l">
                <a:lnSpc>
                  <a:spcPts val="2400"/>
                </a:lnSpc>
              </a:pPr>
              <a:r>
                <a:rPr lang="en-US" sz="2000" dirty="0">
                  <a:solidFill>
                    <a:srgbClr val="F1E9B6"/>
                  </a:solidFill>
                  <a:latin typeface="Carlito"/>
                  <a:ea typeface="Carlito"/>
                  <a:cs typeface="Carlito"/>
                  <a:sym typeface="Carlito"/>
                </a:rPr>
                <a:t>The project requires the </a:t>
              </a:r>
              <a:r>
                <a:rPr lang="en-US" sz="2000" b="1" dirty="0">
                  <a:solidFill>
                    <a:srgbClr val="F1E9B6"/>
                  </a:solidFill>
                  <a:latin typeface="Carlito Bold"/>
                  <a:ea typeface="Carlito Bold"/>
                  <a:cs typeface="Carlito Bold"/>
                  <a:sym typeface="Carlito Bold"/>
                </a:rPr>
                <a:t>development of a RAG architecture</a:t>
              </a:r>
              <a:r>
                <a:rPr lang="en-US" sz="2000" dirty="0">
                  <a:solidFill>
                    <a:srgbClr val="F1E9B6"/>
                  </a:solidFill>
                  <a:latin typeface="Carlito"/>
                  <a:ea typeface="Carlito"/>
                  <a:cs typeface="Carlito"/>
                  <a:sym typeface="Carlito"/>
                </a:rPr>
                <a:t>, utilizing three open-source LLMs, formulating ten domain-specific questions, and conducting a comprehensive evaluation of the models. This structured approach ensures a thorough understanding of the retrieval-augmented generation process and its effectiveness in the selected domain, aligning with the course objectives.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66750" y="666755"/>
            <a:ext cx="15487650" cy="5172075"/>
            <a:chOff x="0" y="0"/>
            <a:chExt cx="9641153" cy="6896100"/>
          </a:xfrm>
        </p:grpSpPr>
        <p:sp>
          <p:nvSpPr>
            <p:cNvPr id="5" name="TextBox 5"/>
            <p:cNvSpPr txBox="1"/>
            <p:nvPr/>
          </p:nvSpPr>
          <p:spPr>
            <a:xfrm>
              <a:off x="26326" y="57150"/>
              <a:ext cx="9614826" cy="13584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F1E9B6"/>
                  </a:solidFill>
                  <a:latin typeface="Radley Italics"/>
                  <a:ea typeface="Radley Italics"/>
                  <a:cs typeface="Radley Italics"/>
                  <a:sym typeface="Radley Italics"/>
                </a:rPr>
                <a:t>Domain &amp; Corpus</a:t>
              </a:r>
            </a:p>
          </p:txBody>
        </p:sp>
        <p:sp>
          <p:nvSpPr>
            <p:cNvPr id="6" name="TextBox 6"/>
            <p:cNvSpPr txBox="1"/>
            <p:nvPr/>
          </p:nvSpPr>
          <p:spPr>
            <a:xfrm>
              <a:off x="26326" y="2387600"/>
              <a:ext cx="9614826" cy="1397000"/>
            </a:xfrm>
            <a:prstGeom prst="rect">
              <a:avLst/>
            </a:prstGeom>
          </p:spPr>
          <p:txBody>
            <a:bodyPr lIns="0" tIns="0" rIns="0" bIns="0" rtlCol="0" anchor="t">
              <a:spAutoFit/>
            </a:bodyPr>
            <a:lstStyle/>
            <a:p>
              <a:pPr marL="0" lvl="0" indent="0" algn="l">
                <a:lnSpc>
                  <a:spcPts val="4199"/>
                </a:lnSpc>
                <a:spcBef>
                  <a:spcPct val="0"/>
                </a:spcBef>
              </a:pPr>
              <a:r>
                <a:rPr lang="en-US" sz="3499" u="none">
                  <a:solidFill>
                    <a:srgbClr val="F1E9B6"/>
                  </a:solidFill>
                  <a:latin typeface="Radley"/>
                  <a:ea typeface="Radley"/>
                  <a:cs typeface="Radley"/>
                  <a:sym typeface="Radley"/>
                </a:rPr>
                <a:t>Overview of Data Sources and Their Significance in RAG Project</a:t>
              </a:r>
            </a:p>
          </p:txBody>
        </p:sp>
        <p:sp>
          <p:nvSpPr>
            <p:cNvPr id="7" name="AutoShape 7"/>
            <p:cNvSpPr/>
            <p:nvPr/>
          </p:nvSpPr>
          <p:spPr>
            <a:xfrm>
              <a:off x="0" y="1901614"/>
              <a:ext cx="9614826" cy="0"/>
            </a:xfrm>
            <a:prstGeom prst="line">
              <a:avLst/>
            </a:prstGeom>
            <a:ln w="25400" cap="flat">
              <a:solidFill>
                <a:srgbClr val="F1E9B6"/>
              </a:solidFill>
              <a:prstDash val="solid"/>
              <a:headEnd type="none" w="sm" len="sm"/>
              <a:tailEnd type="none" w="sm" len="sm"/>
            </a:ln>
          </p:spPr>
          <p:txBody>
            <a:bodyPr/>
            <a:lstStyle/>
            <a:p>
              <a:endParaRPr lang="en-US"/>
            </a:p>
          </p:txBody>
        </p:sp>
        <p:sp>
          <p:nvSpPr>
            <p:cNvPr id="8" name="TextBox 8"/>
            <p:cNvSpPr txBox="1"/>
            <p:nvPr/>
          </p:nvSpPr>
          <p:spPr>
            <a:xfrm>
              <a:off x="26326" y="4419600"/>
              <a:ext cx="9588500" cy="2476500"/>
            </a:xfrm>
            <a:prstGeom prst="rect">
              <a:avLst/>
            </a:prstGeom>
          </p:spPr>
          <p:txBody>
            <a:bodyPr lIns="0" tIns="0" rIns="0" bIns="0" rtlCol="0" anchor="t">
              <a:spAutoFit/>
            </a:bodyPr>
            <a:lstStyle/>
            <a:p>
              <a:pPr marL="0" lvl="0" indent="0" algn="l">
                <a:lnSpc>
                  <a:spcPts val="2400"/>
                </a:lnSpc>
              </a:pPr>
              <a:r>
                <a:rPr lang="en-US" sz="2000" dirty="0">
                  <a:solidFill>
                    <a:srgbClr val="F1E9B6"/>
                  </a:solidFill>
                  <a:latin typeface="Carlito"/>
                  <a:ea typeface="Carlito"/>
                  <a:cs typeface="Carlito"/>
                  <a:sym typeface="Carlito"/>
                </a:rPr>
                <a:t>This project utilizes a meticulously curated corpus from various reputable academic and research databases. The preprocessing steps include data cleaning and normalization to ensure relevance and accuracy. This </a:t>
              </a:r>
              <a:r>
                <a:rPr lang="en-US" sz="2000" b="1" dirty="0">
                  <a:solidFill>
                    <a:srgbClr val="F1E9B6"/>
                  </a:solidFill>
                  <a:latin typeface="Carlito Bold"/>
                  <a:ea typeface="Carlito Bold"/>
                  <a:cs typeface="Carlito Bold"/>
                  <a:sym typeface="Carlito Bold"/>
                </a:rPr>
                <a:t>enhances the retrieval</a:t>
              </a:r>
              <a:r>
                <a:rPr lang="en-US" sz="2000" dirty="0">
                  <a:solidFill>
                    <a:srgbClr val="F1E9B6"/>
                  </a:solidFill>
                  <a:latin typeface="Carlito"/>
                  <a:ea typeface="Carlito"/>
                  <a:cs typeface="Carlito"/>
                  <a:sym typeface="Carlito"/>
                </a:rPr>
                <a:t> process, providing a solid foundation for the RAG architecture and enabling effective analysis of complex queries.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4"/>
          <p:cNvSpPr txBox="1"/>
          <p:nvPr/>
        </p:nvSpPr>
        <p:spPr>
          <a:xfrm>
            <a:off x="666750" y="723900"/>
            <a:ext cx="16173450" cy="965457"/>
          </a:xfrm>
          <a:prstGeom prst="rect">
            <a:avLst/>
          </a:prstGeom>
        </p:spPr>
        <p:txBody>
          <a:bodyPr wrap="square" lIns="0" tIns="0" rIns="0" bIns="0" rtlCol="0" anchor="t">
            <a:spAutoFit/>
          </a:bodyPr>
          <a:lstStyle/>
          <a:p>
            <a:pPr marL="0" lvl="0" indent="0" algn="l">
              <a:lnSpc>
                <a:spcPts val="7476"/>
              </a:lnSpc>
              <a:spcBef>
                <a:spcPct val="0"/>
              </a:spcBef>
            </a:pPr>
            <a:r>
              <a:rPr lang="en-US" sz="6675" dirty="0">
                <a:solidFill>
                  <a:srgbClr val="F1E9B6"/>
                </a:solidFill>
                <a:latin typeface="Radley"/>
                <a:ea typeface="Radley"/>
                <a:cs typeface="Radley"/>
                <a:sym typeface="Radley"/>
              </a:rPr>
              <a:t>RAG System Architecture Overview</a:t>
            </a:r>
          </a:p>
        </p:txBody>
      </p:sp>
      <p:grpSp>
        <p:nvGrpSpPr>
          <p:cNvPr id="5" name="Group 5"/>
          <p:cNvGrpSpPr/>
          <p:nvPr/>
        </p:nvGrpSpPr>
        <p:grpSpPr>
          <a:xfrm>
            <a:off x="7553325" y="7786687"/>
            <a:ext cx="5753100" cy="913823"/>
            <a:chOff x="0" y="-57150"/>
            <a:chExt cx="7670800" cy="1218430"/>
          </a:xfrm>
        </p:grpSpPr>
        <p:sp>
          <p:nvSpPr>
            <p:cNvPr id="6" name="TextBox 6"/>
            <p:cNvSpPr txBox="1"/>
            <p:nvPr/>
          </p:nvSpPr>
          <p:spPr>
            <a:xfrm>
              <a:off x="0" y="-57150"/>
              <a:ext cx="7670800" cy="636584"/>
            </a:xfrm>
            <a:prstGeom prst="rect">
              <a:avLst/>
            </a:prstGeom>
          </p:spPr>
          <p:txBody>
            <a:bodyPr lIns="0" tIns="0" rIns="0" bIns="0" rtlCol="0" anchor="t">
              <a:spAutoFit/>
            </a:bodyPr>
            <a:lstStyle/>
            <a:p>
              <a:pPr marL="0" lvl="0" indent="0" algn="l">
                <a:lnSpc>
                  <a:spcPts val="3919"/>
                </a:lnSpc>
                <a:spcBef>
                  <a:spcPct val="0"/>
                </a:spcBef>
              </a:pPr>
              <a:endParaRPr lang="en-US" sz="2799" dirty="0">
                <a:solidFill>
                  <a:srgbClr val="F1E9B6"/>
                </a:solidFill>
                <a:latin typeface="Radley"/>
                <a:ea typeface="Radley"/>
                <a:cs typeface="Radley"/>
                <a:sym typeface="Radley"/>
              </a:endParaRPr>
            </a:p>
          </p:txBody>
        </p:sp>
        <p:sp>
          <p:nvSpPr>
            <p:cNvPr id="7" name="TextBox 7"/>
            <p:cNvSpPr txBox="1"/>
            <p:nvPr/>
          </p:nvSpPr>
          <p:spPr>
            <a:xfrm>
              <a:off x="0" y="759460"/>
              <a:ext cx="7670800" cy="401820"/>
            </a:xfrm>
            <a:prstGeom prst="rect">
              <a:avLst/>
            </a:prstGeom>
          </p:spPr>
          <p:txBody>
            <a:bodyPr lIns="0" tIns="0" rIns="0" bIns="0" rtlCol="0" anchor="t">
              <a:spAutoFit/>
            </a:bodyPr>
            <a:lstStyle/>
            <a:p>
              <a:pPr marL="0" lvl="0" indent="0" algn="l">
                <a:lnSpc>
                  <a:spcPts val="2520"/>
                </a:lnSpc>
              </a:pPr>
              <a:endParaRPr lang="en-US" sz="1800" dirty="0">
                <a:solidFill>
                  <a:srgbClr val="F1E9B6"/>
                </a:solidFill>
                <a:latin typeface="Carlito"/>
                <a:ea typeface="Carlito"/>
                <a:cs typeface="Carlito"/>
                <a:sym typeface="Carlito"/>
              </a:endParaRPr>
            </a:p>
          </p:txBody>
        </p:sp>
      </p:grpSp>
      <p:pic>
        <p:nvPicPr>
          <p:cNvPr id="12" name="Picture 11">
            <a:extLst>
              <a:ext uri="{FF2B5EF4-FFF2-40B4-BE49-F238E27FC236}">
                <a16:creationId xmlns:a16="http://schemas.microsoft.com/office/drawing/2014/main" id="{368DACA3-6F53-6707-DCE7-7B1AA4123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90700"/>
            <a:ext cx="14630400" cy="79974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66750" y="723900"/>
            <a:ext cx="16954500" cy="1004572"/>
          </a:xfrm>
          <a:prstGeom prst="rect">
            <a:avLst/>
          </a:prstGeom>
        </p:spPr>
        <p:txBody>
          <a:bodyPr lIns="0" tIns="0" rIns="0" bIns="0" rtlCol="0" anchor="t">
            <a:spAutoFit/>
          </a:bodyPr>
          <a:lstStyle/>
          <a:p>
            <a:pPr marL="0" lvl="0" indent="0" algn="ctr">
              <a:lnSpc>
                <a:spcPts val="7840"/>
              </a:lnSpc>
              <a:spcBef>
                <a:spcPct val="0"/>
              </a:spcBef>
            </a:pPr>
            <a:r>
              <a:rPr lang="en-US" sz="7000">
                <a:solidFill>
                  <a:srgbClr val="BFA34A"/>
                </a:solidFill>
                <a:latin typeface="Radley"/>
                <a:ea typeface="Radley"/>
                <a:cs typeface="Radley"/>
                <a:sym typeface="Radley"/>
              </a:rPr>
              <a:t>LLMs Selected for Comparison</a:t>
            </a:r>
          </a:p>
        </p:txBody>
      </p:sp>
      <p:grpSp>
        <p:nvGrpSpPr>
          <p:cNvPr id="3" name="Group 3"/>
          <p:cNvGrpSpPr/>
          <p:nvPr/>
        </p:nvGrpSpPr>
        <p:grpSpPr>
          <a:xfrm>
            <a:off x="666750" y="3352800"/>
            <a:ext cx="3476954" cy="1096125"/>
            <a:chOff x="0" y="0"/>
            <a:chExt cx="4635939" cy="1461500"/>
          </a:xfrm>
        </p:grpSpPr>
        <p:sp>
          <p:nvSpPr>
            <p:cNvPr id="4" name="TextBox 4"/>
            <p:cNvSpPr txBox="1"/>
            <p:nvPr/>
          </p:nvSpPr>
          <p:spPr>
            <a:xfrm>
              <a:off x="0" y="-47625"/>
              <a:ext cx="4635939" cy="601684"/>
            </a:xfrm>
            <a:prstGeom prst="rect">
              <a:avLst/>
            </a:prstGeom>
          </p:spPr>
          <p:txBody>
            <a:bodyPr lIns="0" tIns="0" rIns="0" bIns="0" rtlCol="0" anchor="t">
              <a:spAutoFit/>
            </a:bodyPr>
            <a:lstStyle/>
            <a:p>
              <a:pPr marL="0" lvl="0" indent="0" algn="l">
                <a:lnSpc>
                  <a:spcPts val="3870"/>
                </a:lnSpc>
                <a:spcBef>
                  <a:spcPct val="0"/>
                </a:spcBef>
              </a:pPr>
              <a:r>
                <a:rPr lang="en-US" sz="2764">
                  <a:solidFill>
                    <a:srgbClr val="F1E9B6"/>
                  </a:solidFill>
                  <a:latin typeface="Radley"/>
                  <a:ea typeface="Radley"/>
                  <a:cs typeface="Radley"/>
                  <a:sym typeface="Radley"/>
                </a:rPr>
                <a:t>Llama-3</a:t>
              </a:r>
            </a:p>
          </p:txBody>
        </p:sp>
        <p:sp>
          <p:nvSpPr>
            <p:cNvPr id="5" name="TextBox 5"/>
            <p:cNvSpPr txBox="1"/>
            <p:nvPr/>
          </p:nvSpPr>
          <p:spPr>
            <a:xfrm>
              <a:off x="0" y="528262"/>
              <a:ext cx="4635939" cy="933238"/>
            </a:xfrm>
            <a:prstGeom prst="rect">
              <a:avLst/>
            </a:prstGeom>
          </p:spPr>
          <p:txBody>
            <a:bodyPr lIns="0" tIns="0" rIns="0" bIns="0" rtlCol="0" anchor="t">
              <a:spAutoFit/>
            </a:bodyPr>
            <a:lstStyle/>
            <a:p>
              <a:pPr marL="0" lvl="0" indent="0" algn="l">
                <a:lnSpc>
                  <a:spcPts val="2764"/>
                </a:lnSpc>
              </a:pPr>
              <a:r>
                <a:rPr lang="en-US" sz="1974" b="1">
                  <a:solidFill>
                    <a:srgbClr val="F1E9B6"/>
                  </a:solidFill>
                  <a:latin typeface="Carlito Bold"/>
                  <a:ea typeface="Carlito Bold"/>
                  <a:cs typeface="Carlito Bold"/>
                  <a:sym typeface="Carlito Bold"/>
                </a:rPr>
                <a:t>High-performance</a:t>
              </a:r>
              <a:r>
                <a:rPr lang="en-US" sz="1974">
                  <a:solidFill>
                    <a:srgbClr val="F1E9B6"/>
                  </a:solidFill>
                  <a:latin typeface="Carlito"/>
                  <a:ea typeface="Carlito"/>
                  <a:cs typeface="Carlito"/>
                  <a:sym typeface="Carlito"/>
                </a:rPr>
                <a:t> open-source language model</a:t>
              </a:r>
            </a:p>
          </p:txBody>
        </p:sp>
      </p:grpSp>
      <p:grpSp>
        <p:nvGrpSpPr>
          <p:cNvPr id="6" name="Group 6"/>
          <p:cNvGrpSpPr/>
          <p:nvPr/>
        </p:nvGrpSpPr>
        <p:grpSpPr>
          <a:xfrm>
            <a:off x="9296400" y="3352800"/>
            <a:ext cx="3476954" cy="1153139"/>
            <a:chOff x="0" y="0"/>
            <a:chExt cx="4635939" cy="1537518"/>
          </a:xfrm>
        </p:grpSpPr>
        <p:sp>
          <p:nvSpPr>
            <p:cNvPr id="7" name="TextBox 7"/>
            <p:cNvSpPr txBox="1"/>
            <p:nvPr/>
          </p:nvSpPr>
          <p:spPr>
            <a:xfrm>
              <a:off x="0" y="-47625"/>
              <a:ext cx="4635939" cy="601684"/>
            </a:xfrm>
            <a:prstGeom prst="rect">
              <a:avLst/>
            </a:prstGeom>
          </p:spPr>
          <p:txBody>
            <a:bodyPr lIns="0" tIns="0" rIns="0" bIns="0" rtlCol="0" anchor="t">
              <a:spAutoFit/>
            </a:bodyPr>
            <a:lstStyle/>
            <a:p>
              <a:pPr marL="0" lvl="0" indent="0" algn="l">
                <a:lnSpc>
                  <a:spcPts val="3870"/>
                </a:lnSpc>
                <a:spcBef>
                  <a:spcPct val="0"/>
                </a:spcBef>
              </a:pPr>
              <a:r>
                <a:rPr lang="en-US" sz="2764">
                  <a:solidFill>
                    <a:srgbClr val="F1E9B6"/>
                  </a:solidFill>
                  <a:latin typeface="Radley"/>
                  <a:ea typeface="Radley"/>
                  <a:cs typeface="Radley"/>
                  <a:sym typeface="Radley"/>
                </a:rPr>
                <a:t>Phi-3</a:t>
              </a:r>
            </a:p>
          </p:txBody>
        </p:sp>
        <p:sp>
          <p:nvSpPr>
            <p:cNvPr id="8" name="TextBox 8"/>
            <p:cNvSpPr txBox="1"/>
            <p:nvPr/>
          </p:nvSpPr>
          <p:spPr>
            <a:xfrm>
              <a:off x="0" y="604280"/>
              <a:ext cx="4635939" cy="933238"/>
            </a:xfrm>
            <a:prstGeom prst="rect">
              <a:avLst/>
            </a:prstGeom>
          </p:spPr>
          <p:txBody>
            <a:bodyPr lIns="0" tIns="0" rIns="0" bIns="0" rtlCol="0" anchor="t">
              <a:spAutoFit/>
            </a:bodyPr>
            <a:lstStyle/>
            <a:p>
              <a:pPr marL="0" lvl="0" indent="0" algn="l">
                <a:lnSpc>
                  <a:spcPts val="2764"/>
                </a:lnSpc>
                <a:spcBef>
                  <a:spcPct val="0"/>
                </a:spcBef>
              </a:pPr>
              <a:r>
                <a:rPr lang="en-US" sz="1974" b="1" u="none" strike="noStrike">
                  <a:solidFill>
                    <a:srgbClr val="F1E9B6"/>
                  </a:solidFill>
                  <a:latin typeface="Carlito Bold"/>
                  <a:ea typeface="Carlito Bold"/>
                  <a:cs typeface="Carlito Bold"/>
                  <a:sym typeface="Carlito Bold"/>
                </a:rPr>
                <a:t>Innovative</a:t>
              </a:r>
              <a:r>
                <a:rPr lang="en-US" sz="1974" u="none" strike="noStrike">
                  <a:solidFill>
                    <a:srgbClr val="F1E9B6"/>
                  </a:solidFill>
                  <a:latin typeface="Carlito"/>
                  <a:ea typeface="Carlito"/>
                  <a:cs typeface="Carlito"/>
                  <a:sym typeface="Carlito"/>
                </a:rPr>
                <a:t> model with robust capabilities</a:t>
              </a:r>
            </a:p>
          </p:txBody>
        </p:sp>
      </p:grpSp>
      <p:grpSp>
        <p:nvGrpSpPr>
          <p:cNvPr id="9" name="Group 9"/>
          <p:cNvGrpSpPr/>
          <p:nvPr/>
        </p:nvGrpSpPr>
        <p:grpSpPr>
          <a:xfrm>
            <a:off x="4981575" y="3352800"/>
            <a:ext cx="3407712" cy="1096125"/>
            <a:chOff x="0" y="0"/>
            <a:chExt cx="4543615" cy="1461500"/>
          </a:xfrm>
        </p:grpSpPr>
        <p:sp>
          <p:nvSpPr>
            <p:cNvPr id="10" name="TextBox 10"/>
            <p:cNvSpPr txBox="1"/>
            <p:nvPr/>
          </p:nvSpPr>
          <p:spPr>
            <a:xfrm>
              <a:off x="0" y="-47625"/>
              <a:ext cx="4543615" cy="601684"/>
            </a:xfrm>
            <a:prstGeom prst="rect">
              <a:avLst/>
            </a:prstGeom>
          </p:spPr>
          <p:txBody>
            <a:bodyPr lIns="0" tIns="0" rIns="0" bIns="0" rtlCol="0" anchor="t">
              <a:spAutoFit/>
            </a:bodyPr>
            <a:lstStyle/>
            <a:p>
              <a:pPr marL="0" lvl="0" indent="0" algn="l">
                <a:lnSpc>
                  <a:spcPts val="3870"/>
                </a:lnSpc>
                <a:spcBef>
                  <a:spcPct val="0"/>
                </a:spcBef>
              </a:pPr>
              <a:r>
                <a:rPr lang="en-US" sz="2764">
                  <a:solidFill>
                    <a:srgbClr val="F1E9B6"/>
                  </a:solidFill>
                  <a:latin typeface="Radley"/>
                  <a:ea typeface="Radley"/>
                  <a:cs typeface="Radley"/>
                  <a:sym typeface="Radley"/>
                </a:rPr>
                <a:t>Mistral-7B</a:t>
              </a:r>
            </a:p>
          </p:txBody>
        </p:sp>
        <p:sp>
          <p:nvSpPr>
            <p:cNvPr id="11" name="TextBox 11"/>
            <p:cNvSpPr txBox="1"/>
            <p:nvPr/>
          </p:nvSpPr>
          <p:spPr>
            <a:xfrm>
              <a:off x="0" y="528262"/>
              <a:ext cx="4543615" cy="933238"/>
            </a:xfrm>
            <a:prstGeom prst="rect">
              <a:avLst/>
            </a:prstGeom>
          </p:spPr>
          <p:txBody>
            <a:bodyPr lIns="0" tIns="0" rIns="0" bIns="0" rtlCol="0" anchor="t">
              <a:spAutoFit/>
            </a:bodyPr>
            <a:lstStyle/>
            <a:p>
              <a:pPr marL="0" lvl="0" indent="0" algn="l">
                <a:lnSpc>
                  <a:spcPts val="2764"/>
                </a:lnSpc>
                <a:spcBef>
                  <a:spcPct val="0"/>
                </a:spcBef>
              </a:pPr>
              <a:r>
                <a:rPr lang="en-US" sz="1974" b="1" u="none" strike="noStrike">
                  <a:solidFill>
                    <a:srgbClr val="F1E9B6"/>
                  </a:solidFill>
                  <a:latin typeface="Carlito Bold"/>
                  <a:ea typeface="Carlito Bold"/>
                  <a:cs typeface="Carlito Bold"/>
                  <a:sym typeface="Carlito Bold"/>
                </a:rPr>
                <a:t>Efficient</a:t>
              </a:r>
              <a:r>
                <a:rPr lang="en-US" sz="1974" u="none" strike="noStrike">
                  <a:solidFill>
                    <a:srgbClr val="F1E9B6"/>
                  </a:solidFill>
                  <a:latin typeface="Carlito"/>
                  <a:ea typeface="Carlito"/>
                  <a:cs typeface="Carlito"/>
                  <a:sym typeface="Carlito"/>
                </a:rPr>
                <a:t> and versatile architecture for tasks</a:t>
              </a:r>
            </a:p>
          </p:txBody>
        </p:sp>
      </p:grpSp>
      <p:grpSp>
        <p:nvGrpSpPr>
          <p:cNvPr id="12" name="Group 12"/>
          <p:cNvGrpSpPr/>
          <p:nvPr/>
        </p:nvGrpSpPr>
        <p:grpSpPr>
          <a:xfrm>
            <a:off x="9296400" y="4922520"/>
            <a:ext cx="4010025" cy="4697730"/>
            <a:chOff x="0" y="0"/>
            <a:chExt cx="1391532" cy="1630175"/>
          </a:xfrm>
        </p:grpSpPr>
        <p:sp>
          <p:nvSpPr>
            <p:cNvPr id="13" name="Freeform 13"/>
            <p:cNvSpPr/>
            <p:nvPr/>
          </p:nvSpPr>
          <p:spPr>
            <a:xfrm>
              <a:off x="0" y="0"/>
              <a:ext cx="1391532" cy="1630175"/>
            </a:xfrm>
            <a:custGeom>
              <a:avLst/>
              <a:gdLst/>
              <a:ahLst/>
              <a:cxnLst/>
              <a:rect l="l" t="t" r="r" b="b"/>
              <a:pathLst>
                <a:path w="1391532" h="1630175">
                  <a:moveTo>
                    <a:pt x="0" y="0"/>
                  </a:moveTo>
                  <a:lnTo>
                    <a:pt x="1391532" y="0"/>
                  </a:lnTo>
                  <a:lnTo>
                    <a:pt x="1391532" y="1630175"/>
                  </a:lnTo>
                  <a:lnTo>
                    <a:pt x="0" y="1630175"/>
                  </a:lnTo>
                  <a:close/>
                </a:path>
              </a:pathLst>
            </a:custGeom>
            <a:blipFill>
              <a:blip r:embed="rId2"/>
              <a:stretch>
                <a:fillRect t="-138" b="-138"/>
              </a:stretch>
            </a:blipFill>
          </p:spPr>
          <p:txBody>
            <a:bodyPr/>
            <a:lstStyle/>
            <a:p>
              <a:endParaRPr lang="en-US"/>
            </a:p>
          </p:txBody>
        </p:sp>
      </p:grpSp>
      <p:grpSp>
        <p:nvGrpSpPr>
          <p:cNvPr id="14" name="Group 14"/>
          <p:cNvGrpSpPr/>
          <p:nvPr/>
        </p:nvGrpSpPr>
        <p:grpSpPr>
          <a:xfrm>
            <a:off x="4981575" y="4922520"/>
            <a:ext cx="4010025" cy="4697730"/>
            <a:chOff x="0" y="0"/>
            <a:chExt cx="1391532" cy="1630175"/>
          </a:xfrm>
        </p:grpSpPr>
        <p:sp>
          <p:nvSpPr>
            <p:cNvPr id="15" name="Freeform 15"/>
            <p:cNvSpPr/>
            <p:nvPr/>
          </p:nvSpPr>
          <p:spPr>
            <a:xfrm>
              <a:off x="0" y="0"/>
              <a:ext cx="1391532" cy="1630175"/>
            </a:xfrm>
            <a:custGeom>
              <a:avLst/>
              <a:gdLst/>
              <a:ahLst/>
              <a:cxnLst/>
              <a:rect l="l" t="t" r="r" b="b"/>
              <a:pathLst>
                <a:path w="1391532" h="1630175">
                  <a:moveTo>
                    <a:pt x="0" y="0"/>
                  </a:moveTo>
                  <a:lnTo>
                    <a:pt x="1391532" y="0"/>
                  </a:lnTo>
                  <a:lnTo>
                    <a:pt x="1391532" y="1630175"/>
                  </a:lnTo>
                  <a:lnTo>
                    <a:pt x="0" y="1630175"/>
                  </a:lnTo>
                  <a:close/>
                </a:path>
              </a:pathLst>
            </a:custGeom>
            <a:blipFill>
              <a:blip r:embed="rId3"/>
              <a:stretch>
                <a:fillRect t="-138" b="-138"/>
              </a:stretch>
            </a:blipFill>
          </p:spPr>
          <p:txBody>
            <a:bodyPr/>
            <a:lstStyle/>
            <a:p>
              <a:endParaRPr lang="en-US"/>
            </a:p>
          </p:txBody>
        </p:sp>
      </p:grpSp>
      <p:grpSp>
        <p:nvGrpSpPr>
          <p:cNvPr id="16" name="Group 16"/>
          <p:cNvGrpSpPr/>
          <p:nvPr/>
        </p:nvGrpSpPr>
        <p:grpSpPr>
          <a:xfrm>
            <a:off x="666750" y="4922520"/>
            <a:ext cx="4010025" cy="4697730"/>
            <a:chOff x="0" y="0"/>
            <a:chExt cx="879848" cy="1030739"/>
          </a:xfrm>
        </p:grpSpPr>
        <p:sp>
          <p:nvSpPr>
            <p:cNvPr id="17" name="Freeform 17"/>
            <p:cNvSpPr/>
            <p:nvPr/>
          </p:nvSpPr>
          <p:spPr>
            <a:xfrm>
              <a:off x="0" y="0"/>
              <a:ext cx="879848" cy="1030739"/>
            </a:xfrm>
            <a:custGeom>
              <a:avLst/>
              <a:gdLst/>
              <a:ahLst/>
              <a:cxnLst/>
              <a:rect l="l" t="t" r="r" b="b"/>
              <a:pathLst>
                <a:path w="879848" h="1030739">
                  <a:moveTo>
                    <a:pt x="0" y="0"/>
                  </a:moveTo>
                  <a:lnTo>
                    <a:pt x="879848" y="0"/>
                  </a:lnTo>
                  <a:lnTo>
                    <a:pt x="879848" y="1030739"/>
                  </a:lnTo>
                  <a:lnTo>
                    <a:pt x="0" y="1030739"/>
                  </a:lnTo>
                  <a:close/>
                </a:path>
              </a:pathLst>
            </a:custGeom>
            <a:blipFill>
              <a:blip r:embed="rId4"/>
              <a:stretch>
                <a:fillRect t="-138" b="-138"/>
              </a:stretch>
            </a:blipFill>
          </p:spPr>
          <p:txBody>
            <a:bodyPr/>
            <a:lstStyle/>
            <a:p>
              <a:endParaRPr lang="en-US"/>
            </a:p>
          </p:txBody>
        </p:sp>
      </p:grpSp>
      <p:grpSp>
        <p:nvGrpSpPr>
          <p:cNvPr id="18" name="Group 18"/>
          <p:cNvGrpSpPr/>
          <p:nvPr/>
        </p:nvGrpSpPr>
        <p:grpSpPr>
          <a:xfrm>
            <a:off x="13611554" y="4922520"/>
            <a:ext cx="4010025" cy="4697730"/>
            <a:chOff x="0" y="0"/>
            <a:chExt cx="1391532" cy="1630175"/>
          </a:xfrm>
        </p:grpSpPr>
        <p:sp>
          <p:nvSpPr>
            <p:cNvPr id="19" name="Freeform 19"/>
            <p:cNvSpPr/>
            <p:nvPr/>
          </p:nvSpPr>
          <p:spPr>
            <a:xfrm>
              <a:off x="0" y="0"/>
              <a:ext cx="1391532" cy="1630175"/>
            </a:xfrm>
            <a:custGeom>
              <a:avLst/>
              <a:gdLst/>
              <a:ahLst/>
              <a:cxnLst/>
              <a:rect l="l" t="t" r="r" b="b"/>
              <a:pathLst>
                <a:path w="1391532" h="1630175">
                  <a:moveTo>
                    <a:pt x="0" y="0"/>
                  </a:moveTo>
                  <a:lnTo>
                    <a:pt x="1391532" y="0"/>
                  </a:lnTo>
                  <a:lnTo>
                    <a:pt x="1391532" y="1630175"/>
                  </a:lnTo>
                  <a:lnTo>
                    <a:pt x="0" y="1630175"/>
                  </a:lnTo>
                  <a:close/>
                </a:path>
              </a:pathLst>
            </a:custGeom>
            <a:blipFill>
              <a:blip r:embed="rId5"/>
              <a:stretch>
                <a:fillRect t="-138" b="-138"/>
              </a:stretch>
            </a:blipFill>
          </p:spPr>
          <p:txBody>
            <a:bodyPr/>
            <a:lstStyle/>
            <a:p>
              <a:endParaRPr lang="en-US"/>
            </a:p>
          </p:txBody>
        </p:sp>
      </p:grpSp>
      <p:grpSp>
        <p:nvGrpSpPr>
          <p:cNvPr id="20" name="Group 20"/>
          <p:cNvGrpSpPr/>
          <p:nvPr/>
        </p:nvGrpSpPr>
        <p:grpSpPr>
          <a:xfrm>
            <a:off x="13611554" y="3352800"/>
            <a:ext cx="3476954" cy="1153139"/>
            <a:chOff x="0" y="0"/>
            <a:chExt cx="4635939" cy="1537518"/>
          </a:xfrm>
        </p:grpSpPr>
        <p:sp>
          <p:nvSpPr>
            <p:cNvPr id="21" name="TextBox 21"/>
            <p:cNvSpPr txBox="1"/>
            <p:nvPr/>
          </p:nvSpPr>
          <p:spPr>
            <a:xfrm>
              <a:off x="0" y="-47625"/>
              <a:ext cx="4635939" cy="601684"/>
            </a:xfrm>
            <a:prstGeom prst="rect">
              <a:avLst/>
            </a:prstGeom>
          </p:spPr>
          <p:txBody>
            <a:bodyPr lIns="0" tIns="0" rIns="0" bIns="0" rtlCol="0" anchor="t">
              <a:spAutoFit/>
            </a:bodyPr>
            <a:lstStyle/>
            <a:p>
              <a:pPr marL="0" lvl="0" indent="0" algn="l">
                <a:lnSpc>
                  <a:spcPts val="3870"/>
                </a:lnSpc>
                <a:spcBef>
                  <a:spcPct val="0"/>
                </a:spcBef>
              </a:pPr>
              <a:r>
                <a:rPr lang="en-US" sz="2764">
                  <a:solidFill>
                    <a:srgbClr val="F1E9B6"/>
                  </a:solidFill>
                  <a:latin typeface="Radley"/>
                  <a:ea typeface="Radley"/>
                  <a:cs typeface="Radley"/>
                  <a:sym typeface="Radley"/>
                </a:rPr>
                <a:t>Performance</a:t>
              </a:r>
            </a:p>
          </p:txBody>
        </p:sp>
        <p:sp>
          <p:nvSpPr>
            <p:cNvPr id="22" name="TextBox 22"/>
            <p:cNvSpPr txBox="1"/>
            <p:nvPr/>
          </p:nvSpPr>
          <p:spPr>
            <a:xfrm>
              <a:off x="0" y="604280"/>
              <a:ext cx="4635939" cy="933238"/>
            </a:xfrm>
            <a:prstGeom prst="rect">
              <a:avLst/>
            </a:prstGeom>
          </p:spPr>
          <p:txBody>
            <a:bodyPr lIns="0" tIns="0" rIns="0" bIns="0" rtlCol="0" anchor="t">
              <a:spAutoFit/>
            </a:bodyPr>
            <a:lstStyle/>
            <a:p>
              <a:pPr marL="0" lvl="0" indent="0" algn="l">
                <a:lnSpc>
                  <a:spcPts val="2764"/>
                </a:lnSpc>
                <a:spcBef>
                  <a:spcPct val="0"/>
                </a:spcBef>
              </a:pPr>
              <a:r>
                <a:rPr lang="en-US" sz="1974" b="1" u="none" strike="noStrike">
                  <a:solidFill>
                    <a:srgbClr val="F1E9B6"/>
                  </a:solidFill>
                  <a:latin typeface="Carlito Bold"/>
                  <a:ea typeface="Carlito Bold"/>
                  <a:cs typeface="Carlito Bold"/>
                  <a:sym typeface="Carlito Bold"/>
                </a:rPr>
                <a:t>Strong</a:t>
              </a:r>
              <a:r>
                <a:rPr lang="en-US" sz="1974" u="none" strike="noStrike">
                  <a:solidFill>
                    <a:srgbClr val="F1E9B6"/>
                  </a:solidFill>
                  <a:latin typeface="Carlito"/>
                  <a:ea typeface="Carlito"/>
                  <a:cs typeface="Carlito"/>
                  <a:sym typeface="Carlito"/>
                </a:rPr>
                <a:t> metrics across various benchmarks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4504632" y="666750"/>
            <a:ext cx="3126143" cy="4768453"/>
            <a:chOff x="0" y="0"/>
            <a:chExt cx="1076712" cy="1642359"/>
          </a:xfrm>
        </p:grpSpPr>
        <p:sp>
          <p:nvSpPr>
            <p:cNvPr id="3" name="Freeform 3"/>
            <p:cNvSpPr/>
            <p:nvPr/>
          </p:nvSpPr>
          <p:spPr>
            <a:xfrm>
              <a:off x="0" y="0"/>
              <a:ext cx="1076712" cy="1642359"/>
            </a:xfrm>
            <a:custGeom>
              <a:avLst/>
              <a:gdLst/>
              <a:ahLst/>
              <a:cxnLst/>
              <a:rect l="l" t="t" r="r" b="b"/>
              <a:pathLst>
                <a:path w="1076712" h="1642359">
                  <a:moveTo>
                    <a:pt x="0" y="0"/>
                  </a:moveTo>
                  <a:lnTo>
                    <a:pt x="1076712" y="0"/>
                  </a:lnTo>
                  <a:lnTo>
                    <a:pt x="1076712" y="1642359"/>
                  </a:lnTo>
                  <a:lnTo>
                    <a:pt x="0" y="1642359"/>
                  </a:lnTo>
                  <a:close/>
                </a:path>
              </a:pathLst>
            </a:custGeom>
            <a:blipFill>
              <a:blip r:embed="rId2"/>
              <a:stretch>
                <a:fillRect t="-333" b="-333"/>
              </a:stretch>
            </a:blipFill>
          </p:spPr>
          <p:txBody>
            <a:bodyPr/>
            <a:lstStyle/>
            <a:p>
              <a:endParaRPr lang="en-US"/>
            </a:p>
          </p:txBody>
        </p:sp>
      </p:grpSp>
      <p:grpSp>
        <p:nvGrpSpPr>
          <p:cNvPr id="4" name="Group 4"/>
          <p:cNvGrpSpPr/>
          <p:nvPr/>
        </p:nvGrpSpPr>
        <p:grpSpPr>
          <a:xfrm>
            <a:off x="11048446" y="666750"/>
            <a:ext cx="3126143" cy="4768453"/>
            <a:chOff x="0" y="0"/>
            <a:chExt cx="1076712" cy="1642359"/>
          </a:xfrm>
        </p:grpSpPr>
        <p:sp>
          <p:nvSpPr>
            <p:cNvPr id="5" name="Freeform 5"/>
            <p:cNvSpPr/>
            <p:nvPr/>
          </p:nvSpPr>
          <p:spPr>
            <a:xfrm>
              <a:off x="0" y="0"/>
              <a:ext cx="1076712" cy="1642359"/>
            </a:xfrm>
            <a:custGeom>
              <a:avLst/>
              <a:gdLst/>
              <a:ahLst/>
              <a:cxnLst/>
              <a:rect l="l" t="t" r="r" b="b"/>
              <a:pathLst>
                <a:path w="1076712" h="1642359">
                  <a:moveTo>
                    <a:pt x="0" y="0"/>
                  </a:moveTo>
                  <a:lnTo>
                    <a:pt x="1076712" y="0"/>
                  </a:lnTo>
                  <a:lnTo>
                    <a:pt x="1076712" y="1642359"/>
                  </a:lnTo>
                  <a:lnTo>
                    <a:pt x="0" y="1642359"/>
                  </a:lnTo>
                  <a:close/>
                </a:path>
              </a:pathLst>
            </a:custGeom>
            <a:blipFill>
              <a:blip r:embed="rId3"/>
              <a:stretch>
                <a:fillRect t="-333" b="-333"/>
              </a:stretch>
            </a:blipFill>
          </p:spPr>
          <p:txBody>
            <a:bodyPr/>
            <a:lstStyle/>
            <a:p>
              <a:endParaRPr lang="en-US"/>
            </a:p>
          </p:txBody>
        </p:sp>
      </p:grpSp>
      <p:grpSp>
        <p:nvGrpSpPr>
          <p:cNvPr id="6" name="Group 6"/>
          <p:cNvGrpSpPr/>
          <p:nvPr/>
        </p:nvGrpSpPr>
        <p:grpSpPr>
          <a:xfrm>
            <a:off x="7562850" y="666750"/>
            <a:ext cx="3126143" cy="4768453"/>
            <a:chOff x="0" y="0"/>
            <a:chExt cx="1076712" cy="1642359"/>
          </a:xfrm>
        </p:grpSpPr>
        <p:sp>
          <p:nvSpPr>
            <p:cNvPr id="7" name="Freeform 7"/>
            <p:cNvSpPr/>
            <p:nvPr/>
          </p:nvSpPr>
          <p:spPr>
            <a:xfrm>
              <a:off x="0" y="0"/>
              <a:ext cx="1076712" cy="1642359"/>
            </a:xfrm>
            <a:custGeom>
              <a:avLst/>
              <a:gdLst/>
              <a:ahLst/>
              <a:cxnLst/>
              <a:rect l="l" t="t" r="r" b="b"/>
              <a:pathLst>
                <a:path w="1076712" h="1642359">
                  <a:moveTo>
                    <a:pt x="0" y="0"/>
                  </a:moveTo>
                  <a:lnTo>
                    <a:pt x="1076712" y="0"/>
                  </a:lnTo>
                  <a:lnTo>
                    <a:pt x="1076712" y="1642359"/>
                  </a:lnTo>
                  <a:lnTo>
                    <a:pt x="0" y="1642359"/>
                  </a:lnTo>
                  <a:close/>
                </a:path>
              </a:pathLst>
            </a:custGeom>
            <a:blipFill>
              <a:blip r:embed="rId4"/>
              <a:stretch>
                <a:fillRect t="-333" b="-333"/>
              </a:stretch>
            </a:blipFill>
          </p:spPr>
          <p:txBody>
            <a:bodyPr/>
            <a:lstStyle/>
            <a:p>
              <a:endParaRPr lang="en-US"/>
            </a:p>
          </p:txBody>
        </p:sp>
      </p:grpSp>
      <p:grpSp>
        <p:nvGrpSpPr>
          <p:cNvPr id="8" name="Group 8"/>
          <p:cNvGrpSpPr/>
          <p:nvPr/>
        </p:nvGrpSpPr>
        <p:grpSpPr>
          <a:xfrm>
            <a:off x="4133665" y="666750"/>
            <a:ext cx="3126143" cy="4768453"/>
            <a:chOff x="0" y="0"/>
            <a:chExt cx="1076712" cy="1642359"/>
          </a:xfrm>
        </p:grpSpPr>
        <p:sp>
          <p:nvSpPr>
            <p:cNvPr id="9" name="Freeform 9"/>
            <p:cNvSpPr/>
            <p:nvPr/>
          </p:nvSpPr>
          <p:spPr>
            <a:xfrm>
              <a:off x="0" y="0"/>
              <a:ext cx="1076712" cy="1642359"/>
            </a:xfrm>
            <a:custGeom>
              <a:avLst/>
              <a:gdLst/>
              <a:ahLst/>
              <a:cxnLst/>
              <a:rect l="l" t="t" r="r" b="b"/>
              <a:pathLst>
                <a:path w="1076712" h="1642359">
                  <a:moveTo>
                    <a:pt x="0" y="0"/>
                  </a:moveTo>
                  <a:lnTo>
                    <a:pt x="1076712" y="0"/>
                  </a:lnTo>
                  <a:lnTo>
                    <a:pt x="1076712" y="1642359"/>
                  </a:lnTo>
                  <a:lnTo>
                    <a:pt x="0" y="1642359"/>
                  </a:lnTo>
                  <a:close/>
                </a:path>
              </a:pathLst>
            </a:custGeom>
            <a:blipFill>
              <a:blip r:embed="rId5"/>
              <a:stretch>
                <a:fillRect t="-333" b="-333"/>
              </a:stretch>
            </a:blipFill>
          </p:spPr>
          <p:txBody>
            <a:bodyPr/>
            <a:lstStyle/>
            <a:p>
              <a:endParaRPr lang="en-US"/>
            </a:p>
          </p:txBody>
        </p:sp>
      </p:grpSp>
      <p:grpSp>
        <p:nvGrpSpPr>
          <p:cNvPr id="10" name="Group 10"/>
          <p:cNvGrpSpPr/>
          <p:nvPr/>
        </p:nvGrpSpPr>
        <p:grpSpPr>
          <a:xfrm>
            <a:off x="666750" y="666750"/>
            <a:ext cx="3126143" cy="4768453"/>
            <a:chOff x="0" y="0"/>
            <a:chExt cx="1076712" cy="1642359"/>
          </a:xfrm>
        </p:grpSpPr>
        <p:sp>
          <p:nvSpPr>
            <p:cNvPr id="11" name="Freeform 11"/>
            <p:cNvSpPr/>
            <p:nvPr/>
          </p:nvSpPr>
          <p:spPr>
            <a:xfrm>
              <a:off x="0" y="0"/>
              <a:ext cx="1076712" cy="1642359"/>
            </a:xfrm>
            <a:custGeom>
              <a:avLst/>
              <a:gdLst/>
              <a:ahLst/>
              <a:cxnLst/>
              <a:rect l="l" t="t" r="r" b="b"/>
              <a:pathLst>
                <a:path w="1076712" h="1642359">
                  <a:moveTo>
                    <a:pt x="0" y="0"/>
                  </a:moveTo>
                  <a:lnTo>
                    <a:pt x="1076712" y="0"/>
                  </a:lnTo>
                  <a:lnTo>
                    <a:pt x="1076712" y="1642359"/>
                  </a:lnTo>
                  <a:lnTo>
                    <a:pt x="0" y="1642359"/>
                  </a:lnTo>
                  <a:close/>
                </a:path>
              </a:pathLst>
            </a:custGeom>
            <a:blipFill>
              <a:blip r:embed="rId6"/>
              <a:stretch>
                <a:fillRect t="-333" b="-333"/>
              </a:stretch>
            </a:blipFill>
          </p:spPr>
          <p:txBody>
            <a:bodyPr/>
            <a:lstStyle/>
            <a:p>
              <a:endParaRPr lang="en-US"/>
            </a:p>
          </p:txBody>
        </p:sp>
      </p:grpSp>
      <p:grpSp>
        <p:nvGrpSpPr>
          <p:cNvPr id="12" name="Group 12"/>
          <p:cNvGrpSpPr/>
          <p:nvPr/>
        </p:nvGrpSpPr>
        <p:grpSpPr>
          <a:xfrm>
            <a:off x="666750" y="5688965"/>
            <a:ext cx="2876550" cy="1207695"/>
            <a:chOff x="0" y="0"/>
            <a:chExt cx="3835400" cy="1610260"/>
          </a:xfrm>
        </p:grpSpPr>
        <p:sp>
          <p:nvSpPr>
            <p:cNvPr id="13" name="TextBox 13"/>
            <p:cNvSpPr txBox="1"/>
            <p:nvPr/>
          </p:nvSpPr>
          <p:spPr>
            <a:xfrm>
              <a:off x="0" y="-47625"/>
              <a:ext cx="3835400" cy="492872"/>
            </a:xfrm>
            <a:prstGeom prst="rect">
              <a:avLst/>
            </a:prstGeom>
          </p:spPr>
          <p:txBody>
            <a:bodyPr lIns="0" tIns="0" rIns="0" bIns="0" rtlCol="0" anchor="t">
              <a:spAutoFit/>
            </a:bodyPr>
            <a:lstStyle/>
            <a:p>
              <a:pPr marL="0" lvl="0" indent="0" algn="l">
                <a:lnSpc>
                  <a:spcPts val="3119"/>
                </a:lnSpc>
                <a:spcBef>
                  <a:spcPct val="0"/>
                </a:spcBef>
              </a:pPr>
              <a:r>
                <a:rPr lang="en-US" sz="2227">
                  <a:solidFill>
                    <a:srgbClr val="F1E9B6"/>
                  </a:solidFill>
                  <a:latin typeface="Radley"/>
                  <a:ea typeface="Radley"/>
                  <a:cs typeface="Radley"/>
                  <a:sym typeface="Radley"/>
                </a:rPr>
                <a:t>Embeddings</a:t>
              </a:r>
            </a:p>
          </p:txBody>
        </p:sp>
        <p:sp>
          <p:nvSpPr>
            <p:cNvPr id="14" name="TextBox 14"/>
            <p:cNvSpPr txBox="1"/>
            <p:nvPr/>
          </p:nvSpPr>
          <p:spPr>
            <a:xfrm>
              <a:off x="0" y="677022"/>
              <a:ext cx="3833095" cy="933238"/>
            </a:xfrm>
            <a:prstGeom prst="rect">
              <a:avLst/>
            </a:prstGeom>
          </p:spPr>
          <p:txBody>
            <a:bodyPr lIns="0" tIns="0" rIns="0" bIns="0" rtlCol="0" anchor="t">
              <a:spAutoFit/>
            </a:bodyPr>
            <a:lstStyle/>
            <a:p>
              <a:pPr marL="0" lvl="0" indent="0" algn="l">
                <a:lnSpc>
                  <a:spcPts val="2764"/>
                </a:lnSpc>
                <a:spcBef>
                  <a:spcPct val="0"/>
                </a:spcBef>
              </a:pPr>
              <a:r>
                <a:rPr lang="en-US" sz="1974" u="none" strike="noStrike">
                  <a:solidFill>
                    <a:srgbClr val="F1E9B6"/>
                  </a:solidFill>
                  <a:latin typeface="Carlito"/>
                  <a:ea typeface="Carlito"/>
                  <a:cs typeface="Carlito"/>
                  <a:sym typeface="Carlito"/>
                </a:rPr>
                <a:t>Visual representation of data transformations</a:t>
              </a:r>
            </a:p>
          </p:txBody>
        </p:sp>
      </p:grpSp>
      <p:grpSp>
        <p:nvGrpSpPr>
          <p:cNvPr id="15" name="Group 15"/>
          <p:cNvGrpSpPr/>
          <p:nvPr/>
        </p:nvGrpSpPr>
        <p:grpSpPr>
          <a:xfrm>
            <a:off x="4133665" y="5688965"/>
            <a:ext cx="2876550" cy="1207695"/>
            <a:chOff x="0" y="0"/>
            <a:chExt cx="3835400" cy="1610260"/>
          </a:xfrm>
        </p:grpSpPr>
        <p:sp>
          <p:nvSpPr>
            <p:cNvPr id="16" name="TextBox 16"/>
            <p:cNvSpPr txBox="1"/>
            <p:nvPr/>
          </p:nvSpPr>
          <p:spPr>
            <a:xfrm>
              <a:off x="0" y="-47625"/>
              <a:ext cx="3835400" cy="492872"/>
            </a:xfrm>
            <a:prstGeom prst="rect">
              <a:avLst/>
            </a:prstGeom>
          </p:spPr>
          <p:txBody>
            <a:bodyPr lIns="0" tIns="0" rIns="0" bIns="0" rtlCol="0" anchor="t">
              <a:spAutoFit/>
            </a:bodyPr>
            <a:lstStyle/>
            <a:p>
              <a:pPr marL="0" lvl="0" indent="0" algn="l">
                <a:lnSpc>
                  <a:spcPts val="3119"/>
                </a:lnSpc>
                <a:spcBef>
                  <a:spcPct val="0"/>
                </a:spcBef>
              </a:pPr>
              <a:r>
                <a:rPr lang="en-US" sz="2227">
                  <a:solidFill>
                    <a:srgbClr val="F1E9B6"/>
                  </a:solidFill>
                  <a:latin typeface="Radley"/>
                  <a:ea typeface="Radley"/>
                  <a:cs typeface="Radley"/>
                  <a:sym typeface="Radley"/>
                </a:rPr>
                <a:t>Retriever</a:t>
              </a:r>
            </a:p>
          </p:txBody>
        </p:sp>
        <p:sp>
          <p:nvSpPr>
            <p:cNvPr id="17" name="TextBox 17"/>
            <p:cNvSpPr txBox="1"/>
            <p:nvPr/>
          </p:nvSpPr>
          <p:spPr>
            <a:xfrm>
              <a:off x="0" y="677022"/>
              <a:ext cx="3835400" cy="933238"/>
            </a:xfrm>
            <a:prstGeom prst="rect">
              <a:avLst/>
            </a:prstGeom>
          </p:spPr>
          <p:txBody>
            <a:bodyPr lIns="0" tIns="0" rIns="0" bIns="0" rtlCol="0" anchor="t">
              <a:spAutoFit/>
            </a:bodyPr>
            <a:lstStyle/>
            <a:p>
              <a:pPr marL="0" lvl="0" indent="0" algn="l">
                <a:lnSpc>
                  <a:spcPts val="2764"/>
                </a:lnSpc>
                <a:spcBef>
                  <a:spcPct val="0"/>
                </a:spcBef>
              </a:pPr>
              <a:r>
                <a:rPr lang="en-US" sz="1974" u="none" strike="noStrike">
                  <a:solidFill>
                    <a:srgbClr val="F1E9B6"/>
                  </a:solidFill>
                  <a:latin typeface="Carlito"/>
                  <a:ea typeface="Carlito"/>
                  <a:cs typeface="Carlito"/>
                  <a:sym typeface="Carlito"/>
                </a:rPr>
                <a:t>Illustrating the process of information retrieval</a:t>
              </a:r>
            </a:p>
          </p:txBody>
        </p:sp>
      </p:grpSp>
      <p:grpSp>
        <p:nvGrpSpPr>
          <p:cNvPr id="18" name="Group 18"/>
          <p:cNvGrpSpPr/>
          <p:nvPr/>
        </p:nvGrpSpPr>
        <p:grpSpPr>
          <a:xfrm>
            <a:off x="7562850" y="5688965"/>
            <a:ext cx="2876550" cy="1207695"/>
            <a:chOff x="0" y="0"/>
            <a:chExt cx="3835400" cy="1610260"/>
          </a:xfrm>
        </p:grpSpPr>
        <p:sp>
          <p:nvSpPr>
            <p:cNvPr id="19" name="TextBox 19"/>
            <p:cNvSpPr txBox="1"/>
            <p:nvPr/>
          </p:nvSpPr>
          <p:spPr>
            <a:xfrm>
              <a:off x="0" y="-47625"/>
              <a:ext cx="3835400" cy="492872"/>
            </a:xfrm>
            <a:prstGeom prst="rect">
              <a:avLst/>
            </a:prstGeom>
          </p:spPr>
          <p:txBody>
            <a:bodyPr lIns="0" tIns="0" rIns="0" bIns="0" rtlCol="0" anchor="t">
              <a:spAutoFit/>
            </a:bodyPr>
            <a:lstStyle/>
            <a:p>
              <a:pPr marL="0" lvl="0" indent="0" algn="l">
                <a:lnSpc>
                  <a:spcPts val="3119"/>
                </a:lnSpc>
                <a:spcBef>
                  <a:spcPct val="0"/>
                </a:spcBef>
              </a:pPr>
              <a:r>
                <a:rPr lang="en-US" sz="2227">
                  <a:solidFill>
                    <a:srgbClr val="F1E9B6"/>
                  </a:solidFill>
                  <a:latin typeface="Radley"/>
                  <a:ea typeface="Radley"/>
                  <a:cs typeface="Radley"/>
                  <a:sym typeface="Radley"/>
                </a:rPr>
                <a:t>Pipeline</a:t>
              </a:r>
            </a:p>
          </p:txBody>
        </p:sp>
        <p:sp>
          <p:nvSpPr>
            <p:cNvPr id="20" name="TextBox 20"/>
            <p:cNvSpPr txBox="1"/>
            <p:nvPr/>
          </p:nvSpPr>
          <p:spPr>
            <a:xfrm>
              <a:off x="0" y="677022"/>
              <a:ext cx="3835400" cy="933238"/>
            </a:xfrm>
            <a:prstGeom prst="rect">
              <a:avLst/>
            </a:prstGeom>
          </p:spPr>
          <p:txBody>
            <a:bodyPr lIns="0" tIns="0" rIns="0" bIns="0" rtlCol="0" anchor="t">
              <a:spAutoFit/>
            </a:bodyPr>
            <a:lstStyle/>
            <a:p>
              <a:pPr marL="0" lvl="0" indent="0" algn="l">
                <a:lnSpc>
                  <a:spcPts val="2764"/>
                </a:lnSpc>
                <a:spcBef>
                  <a:spcPct val="0"/>
                </a:spcBef>
              </a:pPr>
              <a:r>
                <a:rPr lang="en-US" sz="1974" u="none" strike="noStrike">
                  <a:solidFill>
                    <a:srgbClr val="F1E9B6"/>
                  </a:solidFill>
                  <a:latin typeface="Carlito"/>
                  <a:ea typeface="Carlito"/>
                  <a:cs typeface="Carlito"/>
                  <a:sym typeface="Carlito"/>
                </a:rPr>
                <a:t>Flow of data through structured pathways</a:t>
              </a:r>
            </a:p>
          </p:txBody>
        </p:sp>
      </p:grpSp>
      <p:grpSp>
        <p:nvGrpSpPr>
          <p:cNvPr id="21" name="Group 21"/>
          <p:cNvGrpSpPr/>
          <p:nvPr/>
        </p:nvGrpSpPr>
        <p:grpSpPr>
          <a:xfrm>
            <a:off x="11048446" y="5688965"/>
            <a:ext cx="2876550" cy="1207695"/>
            <a:chOff x="0" y="0"/>
            <a:chExt cx="3835400" cy="1610260"/>
          </a:xfrm>
        </p:grpSpPr>
        <p:sp>
          <p:nvSpPr>
            <p:cNvPr id="22" name="TextBox 22"/>
            <p:cNvSpPr txBox="1"/>
            <p:nvPr/>
          </p:nvSpPr>
          <p:spPr>
            <a:xfrm>
              <a:off x="0" y="-47625"/>
              <a:ext cx="3835400" cy="492872"/>
            </a:xfrm>
            <a:prstGeom prst="rect">
              <a:avLst/>
            </a:prstGeom>
          </p:spPr>
          <p:txBody>
            <a:bodyPr lIns="0" tIns="0" rIns="0" bIns="0" rtlCol="0" anchor="t">
              <a:spAutoFit/>
            </a:bodyPr>
            <a:lstStyle/>
            <a:p>
              <a:pPr marL="0" lvl="0" indent="0" algn="l">
                <a:lnSpc>
                  <a:spcPts val="3119"/>
                </a:lnSpc>
                <a:spcBef>
                  <a:spcPct val="0"/>
                </a:spcBef>
              </a:pPr>
              <a:r>
                <a:rPr lang="en-US" sz="2227">
                  <a:solidFill>
                    <a:srgbClr val="F1E9B6"/>
                  </a:solidFill>
                  <a:latin typeface="Radley"/>
                  <a:ea typeface="Radley"/>
                  <a:cs typeface="Radley"/>
                  <a:sym typeface="Radley"/>
                </a:rPr>
                <a:t>Prompting</a:t>
              </a:r>
            </a:p>
          </p:txBody>
        </p:sp>
        <p:sp>
          <p:nvSpPr>
            <p:cNvPr id="23" name="TextBox 23"/>
            <p:cNvSpPr txBox="1"/>
            <p:nvPr/>
          </p:nvSpPr>
          <p:spPr>
            <a:xfrm>
              <a:off x="0" y="677022"/>
              <a:ext cx="3835400" cy="933238"/>
            </a:xfrm>
            <a:prstGeom prst="rect">
              <a:avLst/>
            </a:prstGeom>
          </p:spPr>
          <p:txBody>
            <a:bodyPr lIns="0" tIns="0" rIns="0" bIns="0" rtlCol="0" anchor="t">
              <a:spAutoFit/>
            </a:bodyPr>
            <a:lstStyle/>
            <a:p>
              <a:pPr marL="0" lvl="0" indent="0" algn="l">
                <a:lnSpc>
                  <a:spcPts val="2764"/>
                </a:lnSpc>
                <a:spcBef>
                  <a:spcPct val="0"/>
                </a:spcBef>
              </a:pPr>
              <a:r>
                <a:rPr lang="en-US" sz="1974" u="none" strike="noStrike">
                  <a:solidFill>
                    <a:srgbClr val="F1E9B6"/>
                  </a:solidFill>
                  <a:latin typeface="Carlito"/>
                  <a:ea typeface="Carlito"/>
                  <a:cs typeface="Carlito"/>
                  <a:sym typeface="Carlito"/>
                </a:rPr>
                <a:t>Symbolizing user interaction and input</a:t>
              </a:r>
            </a:p>
          </p:txBody>
        </p:sp>
      </p:grpSp>
      <p:grpSp>
        <p:nvGrpSpPr>
          <p:cNvPr id="24" name="Group 24"/>
          <p:cNvGrpSpPr/>
          <p:nvPr/>
        </p:nvGrpSpPr>
        <p:grpSpPr>
          <a:xfrm>
            <a:off x="14504632" y="5688965"/>
            <a:ext cx="2876550" cy="1598220"/>
            <a:chOff x="0" y="0"/>
            <a:chExt cx="3835400" cy="2130960"/>
          </a:xfrm>
        </p:grpSpPr>
        <p:sp>
          <p:nvSpPr>
            <p:cNvPr id="25" name="TextBox 25"/>
            <p:cNvSpPr txBox="1"/>
            <p:nvPr/>
          </p:nvSpPr>
          <p:spPr>
            <a:xfrm>
              <a:off x="0" y="-47625"/>
              <a:ext cx="3835400" cy="1013572"/>
            </a:xfrm>
            <a:prstGeom prst="rect">
              <a:avLst/>
            </a:prstGeom>
          </p:spPr>
          <p:txBody>
            <a:bodyPr lIns="0" tIns="0" rIns="0" bIns="0" rtlCol="0" anchor="t">
              <a:spAutoFit/>
            </a:bodyPr>
            <a:lstStyle/>
            <a:p>
              <a:pPr marL="0" lvl="0" indent="0" algn="l">
                <a:lnSpc>
                  <a:spcPts val="3119"/>
                </a:lnSpc>
                <a:spcBef>
                  <a:spcPct val="0"/>
                </a:spcBef>
              </a:pPr>
              <a:r>
                <a:rPr lang="en-US" sz="2227">
                  <a:solidFill>
                    <a:srgbClr val="F1E9B6"/>
                  </a:solidFill>
                  <a:latin typeface="Radley"/>
                  <a:ea typeface="Radley"/>
                  <a:cs typeface="Radley"/>
                  <a:sym typeface="Radley"/>
                </a:rPr>
                <a:t>Implementation Overview</a:t>
              </a:r>
            </a:p>
          </p:txBody>
        </p:sp>
        <p:sp>
          <p:nvSpPr>
            <p:cNvPr id="26" name="TextBox 26"/>
            <p:cNvSpPr txBox="1"/>
            <p:nvPr/>
          </p:nvSpPr>
          <p:spPr>
            <a:xfrm>
              <a:off x="0" y="1197722"/>
              <a:ext cx="3835400" cy="933238"/>
            </a:xfrm>
            <a:prstGeom prst="rect">
              <a:avLst/>
            </a:prstGeom>
          </p:spPr>
          <p:txBody>
            <a:bodyPr lIns="0" tIns="0" rIns="0" bIns="0" rtlCol="0" anchor="t">
              <a:spAutoFit/>
            </a:bodyPr>
            <a:lstStyle/>
            <a:p>
              <a:pPr marL="0" lvl="0" indent="0" algn="l">
                <a:lnSpc>
                  <a:spcPts val="2764"/>
                </a:lnSpc>
                <a:spcBef>
                  <a:spcPct val="0"/>
                </a:spcBef>
              </a:pPr>
              <a:r>
                <a:rPr lang="en-US" sz="1974" u="none" strike="noStrike">
                  <a:solidFill>
                    <a:srgbClr val="F1E9B6"/>
                  </a:solidFill>
                  <a:latin typeface="Carlito"/>
                  <a:ea typeface="Carlito"/>
                  <a:cs typeface="Carlito"/>
                  <a:sym typeface="Carlito"/>
                </a:rPr>
                <a:t>Visualizing the system's developmental aspects</a:t>
              </a:r>
            </a:p>
          </p:txBody>
        </p:sp>
      </p:grpSp>
      <p:sp>
        <p:nvSpPr>
          <p:cNvPr id="27" name="TextBox 27"/>
          <p:cNvSpPr txBox="1"/>
          <p:nvPr/>
        </p:nvSpPr>
        <p:spPr>
          <a:xfrm>
            <a:off x="666750" y="7858125"/>
            <a:ext cx="16954500" cy="1392199"/>
          </a:xfrm>
          <a:prstGeom prst="rect">
            <a:avLst/>
          </a:prstGeom>
        </p:spPr>
        <p:txBody>
          <a:bodyPr lIns="0" tIns="0" rIns="0" bIns="0" rtlCol="0" anchor="t">
            <a:spAutoFit/>
          </a:bodyPr>
          <a:lstStyle/>
          <a:p>
            <a:pPr marL="0" lvl="0" indent="0" algn="ctr">
              <a:lnSpc>
                <a:spcPts val="5420"/>
              </a:lnSpc>
              <a:spcBef>
                <a:spcPct val="0"/>
              </a:spcBef>
            </a:pPr>
            <a:r>
              <a:rPr lang="en-US" sz="4839">
                <a:solidFill>
                  <a:srgbClr val="BFA34A"/>
                </a:solidFill>
                <a:latin typeface="Radley"/>
                <a:ea typeface="Radley"/>
                <a:cs typeface="Radley"/>
                <a:sym typeface="Radley"/>
              </a:rPr>
              <a:t>System Implementation: Embeddings, Retriever, Pipeline, Prompting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66750" y="666755"/>
            <a:ext cx="16325850" cy="6381750"/>
            <a:chOff x="0" y="0"/>
            <a:chExt cx="9641153" cy="8509000"/>
          </a:xfrm>
        </p:grpSpPr>
        <p:sp>
          <p:nvSpPr>
            <p:cNvPr id="5" name="TextBox 5"/>
            <p:cNvSpPr txBox="1"/>
            <p:nvPr/>
          </p:nvSpPr>
          <p:spPr>
            <a:xfrm>
              <a:off x="26326" y="57150"/>
              <a:ext cx="9614826" cy="26792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F1E9B6"/>
                  </a:solidFill>
                  <a:latin typeface="Radley Italics"/>
                  <a:ea typeface="Radley Italics"/>
                  <a:cs typeface="Radley Italics"/>
                  <a:sym typeface="Radley Italics"/>
                </a:rPr>
                <a:t>Domain-Specific Questions</a:t>
              </a:r>
            </a:p>
          </p:txBody>
        </p:sp>
        <p:sp>
          <p:nvSpPr>
            <p:cNvPr id="6" name="TextBox 6"/>
            <p:cNvSpPr txBox="1"/>
            <p:nvPr/>
          </p:nvSpPr>
          <p:spPr>
            <a:xfrm>
              <a:off x="26326" y="3708400"/>
              <a:ext cx="9614826" cy="2095500"/>
            </a:xfrm>
            <a:prstGeom prst="rect">
              <a:avLst/>
            </a:prstGeom>
          </p:spPr>
          <p:txBody>
            <a:bodyPr lIns="0" tIns="0" rIns="0" bIns="0" rtlCol="0" anchor="t">
              <a:spAutoFit/>
            </a:bodyPr>
            <a:lstStyle/>
            <a:p>
              <a:pPr marL="0" lvl="0" indent="0" algn="l">
                <a:lnSpc>
                  <a:spcPts val="4199"/>
                </a:lnSpc>
                <a:spcBef>
                  <a:spcPct val="0"/>
                </a:spcBef>
              </a:pPr>
              <a:r>
                <a:rPr lang="en-US" sz="3499" u="none">
                  <a:solidFill>
                    <a:srgbClr val="F1E9B6"/>
                  </a:solidFill>
                  <a:latin typeface="Radley"/>
                  <a:ea typeface="Radley"/>
                  <a:cs typeface="Radley"/>
                  <a:sym typeface="Radley"/>
                </a:rPr>
                <a:t>Curated questions for effective evaluation of LLM performance and reasoning</a:t>
              </a:r>
            </a:p>
          </p:txBody>
        </p:sp>
        <p:sp>
          <p:nvSpPr>
            <p:cNvPr id="7" name="AutoShape 7"/>
            <p:cNvSpPr/>
            <p:nvPr/>
          </p:nvSpPr>
          <p:spPr>
            <a:xfrm>
              <a:off x="0" y="3222414"/>
              <a:ext cx="9614826" cy="0"/>
            </a:xfrm>
            <a:prstGeom prst="line">
              <a:avLst/>
            </a:prstGeom>
            <a:ln w="25400" cap="flat">
              <a:solidFill>
                <a:srgbClr val="F1E9B6"/>
              </a:solidFill>
              <a:prstDash val="solid"/>
              <a:headEnd type="none" w="sm" len="sm"/>
              <a:tailEnd type="none" w="sm" len="sm"/>
            </a:ln>
          </p:spPr>
          <p:txBody>
            <a:bodyPr/>
            <a:lstStyle/>
            <a:p>
              <a:endParaRPr lang="en-US"/>
            </a:p>
          </p:txBody>
        </p:sp>
        <p:sp>
          <p:nvSpPr>
            <p:cNvPr id="8" name="TextBox 8"/>
            <p:cNvSpPr txBox="1"/>
            <p:nvPr/>
          </p:nvSpPr>
          <p:spPr>
            <a:xfrm>
              <a:off x="26326" y="6438900"/>
              <a:ext cx="9588500" cy="2070100"/>
            </a:xfrm>
            <a:prstGeom prst="rect">
              <a:avLst/>
            </a:prstGeom>
          </p:spPr>
          <p:txBody>
            <a:bodyPr lIns="0" tIns="0" rIns="0" bIns="0" rtlCol="0" anchor="t">
              <a:spAutoFit/>
            </a:bodyPr>
            <a:lstStyle/>
            <a:p>
              <a:pPr marL="0" lvl="0" indent="0" algn="l">
                <a:lnSpc>
                  <a:spcPts val="2400"/>
                </a:lnSpc>
              </a:pPr>
              <a:r>
                <a:rPr lang="en-US" sz="2000" dirty="0">
                  <a:solidFill>
                    <a:srgbClr val="F1E9B6"/>
                  </a:solidFill>
                  <a:latin typeface="Carlito"/>
                  <a:ea typeface="Carlito"/>
                  <a:cs typeface="Carlito"/>
                  <a:sym typeface="Carlito"/>
                </a:rPr>
                <a:t>The selected questions cover a range of </a:t>
              </a:r>
              <a:r>
                <a:rPr lang="en-US" sz="2000" b="1" dirty="0">
                  <a:solidFill>
                    <a:srgbClr val="F1E9B6"/>
                  </a:solidFill>
                  <a:latin typeface="Carlito Bold"/>
                  <a:ea typeface="Carlito Bold"/>
                  <a:cs typeface="Carlito Bold"/>
                  <a:sym typeface="Carlito Bold"/>
                </a:rPr>
                <a:t>difficulty levels</a:t>
              </a:r>
              <a:r>
                <a:rPr lang="en-US" sz="2000" dirty="0">
                  <a:solidFill>
                    <a:srgbClr val="F1E9B6"/>
                  </a:solidFill>
                  <a:latin typeface="Carlito"/>
                  <a:ea typeface="Carlito"/>
                  <a:cs typeface="Carlito"/>
                  <a:sym typeface="Carlito"/>
                </a:rPr>
                <a:t> and topics, ensuring thorough assessment of the LLMs' capabilities. Each question is designed to test the model's reasoning skills and domain knowledge, providing insights into its practical applications and effectiveness in real-world scenarios.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66750" y="666755"/>
            <a:ext cx="15411450" cy="5857875"/>
            <a:chOff x="0" y="0"/>
            <a:chExt cx="9641153" cy="7810500"/>
          </a:xfrm>
        </p:grpSpPr>
        <p:sp>
          <p:nvSpPr>
            <p:cNvPr id="5" name="TextBox 5"/>
            <p:cNvSpPr txBox="1"/>
            <p:nvPr/>
          </p:nvSpPr>
          <p:spPr>
            <a:xfrm>
              <a:off x="26326" y="57150"/>
              <a:ext cx="9614826" cy="2679279"/>
            </a:xfrm>
            <a:prstGeom prst="rect">
              <a:avLst/>
            </a:prstGeom>
          </p:spPr>
          <p:txBody>
            <a:bodyPr lIns="0" tIns="0" rIns="0" bIns="0" rtlCol="0" anchor="t">
              <a:spAutoFit/>
            </a:bodyPr>
            <a:lstStyle/>
            <a:p>
              <a:pPr marL="0" lvl="0" indent="0" algn="l">
                <a:lnSpc>
                  <a:spcPts val="7840"/>
                </a:lnSpc>
                <a:spcBef>
                  <a:spcPct val="0"/>
                </a:spcBef>
              </a:pPr>
              <a:r>
                <a:rPr lang="en-US" sz="7000" i="1" dirty="0">
                  <a:solidFill>
                    <a:srgbClr val="F1E9B6"/>
                  </a:solidFill>
                  <a:latin typeface="Radley Italics"/>
                  <a:ea typeface="Radley Italics"/>
                  <a:cs typeface="Radley Italics"/>
                  <a:sym typeface="Radley Italics"/>
                </a:rPr>
                <a:t>Evaluation Methodology</a:t>
              </a:r>
            </a:p>
          </p:txBody>
        </p:sp>
        <p:sp>
          <p:nvSpPr>
            <p:cNvPr id="6" name="TextBox 6"/>
            <p:cNvSpPr txBox="1"/>
            <p:nvPr/>
          </p:nvSpPr>
          <p:spPr>
            <a:xfrm>
              <a:off x="26326" y="3708400"/>
              <a:ext cx="9614826" cy="1397000"/>
            </a:xfrm>
            <a:prstGeom prst="rect">
              <a:avLst/>
            </a:prstGeom>
          </p:spPr>
          <p:txBody>
            <a:bodyPr lIns="0" tIns="0" rIns="0" bIns="0" rtlCol="0" anchor="t">
              <a:spAutoFit/>
            </a:bodyPr>
            <a:lstStyle/>
            <a:p>
              <a:pPr marL="0" lvl="0" indent="0" algn="l">
                <a:lnSpc>
                  <a:spcPts val="4199"/>
                </a:lnSpc>
                <a:spcBef>
                  <a:spcPct val="0"/>
                </a:spcBef>
              </a:pPr>
              <a:r>
                <a:rPr lang="en-US" sz="3499" u="none" dirty="0">
                  <a:solidFill>
                    <a:srgbClr val="F1E9B6"/>
                  </a:solidFill>
                  <a:latin typeface="Radley"/>
                  <a:ea typeface="Radley"/>
                  <a:cs typeface="Radley"/>
                  <a:sym typeface="Radley"/>
                </a:rPr>
                <a:t>Metrics for Assessing LLM Performance in RAG Systems</a:t>
              </a:r>
            </a:p>
          </p:txBody>
        </p:sp>
        <p:sp>
          <p:nvSpPr>
            <p:cNvPr id="7" name="AutoShape 7"/>
            <p:cNvSpPr/>
            <p:nvPr/>
          </p:nvSpPr>
          <p:spPr>
            <a:xfrm>
              <a:off x="0" y="3222414"/>
              <a:ext cx="9614826" cy="0"/>
            </a:xfrm>
            <a:prstGeom prst="line">
              <a:avLst/>
            </a:prstGeom>
            <a:ln w="25400" cap="flat">
              <a:solidFill>
                <a:srgbClr val="F1E9B6"/>
              </a:solidFill>
              <a:prstDash val="solid"/>
              <a:headEnd type="none" w="sm" len="sm"/>
              <a:tailEnd type="none" w="sm" len="sm"/>
            </a:ln>
          </p:spPr>
          <p:txBody>
            <a:bodyPr/>
            <a:lstStyle/>
            <a:p>
              <a:endParaRPr lang="en-US"/>
            </a:p>
          </p:txBody>
        </p:sp>
        <p:sp>
          <p:nvSpPr>
            <p:cNvPr id="8" name="TextBox 8"/>
            <p:cNvSpPr txBox="1"/>
            <p:nvPr/>
          </p:nvSpPr>
          <p:spPr>
            <a:xfrm>
              <a:off x="26326" y="5740400"/>
              <a:ext cx="9588500" cy="2070100"/>
            </a:xfrm>
            <a:prstGeom prst="rect">
              <a:avLst/>
            </a:prstGeom>
          </p:spPr>
          <p:txBody>
            <a:bodyPr lIns="0" tIns="0" rIns="0" bIns="0" rtlCol="0" anchor="t">
              <a:spAutoFit/>
            </a:bodyPr>
            <a:lstStyle/>
            <a:p>
              <a:pPr marL="0" lvl="0" indent="0" algn="l">
                <a:lnSpc>
                  <a:spcPts val="2400"/>
                </a:lnSpc>
              </a:pPr>
              <a:r>
                <a:rPr lang="en-US" sz="2000">
                  <a:solidFill>
                    <a:srgbClr val="F1E9B6"/>
                  </a:solidFill>
                  <a:latin typeface="Carlito"/>
                  <a:ea typeface="Carlito"/>
                  <a:cs typeface="Carlito"/>
                  <a:sym typeface="Carlito"/>
                </a:rPr>
                <a:t>This section outlines the </a:t>
              </a:r>
              <a:r>
                <a:rPr lang="en-US" sz="2000" b="1">
                  <a:solidFill>
                    <a:srgbClr val="F1E9B6"/>
                  </a:solidFill>
                  <a:latin typeface="Carlito Bold"/>
                  <a:ea typeface="Carlito Bold"/>
                  <a:cs typeface="Carlito Bold"/>
                  <a:sym typeface="Carlito Bold"/>
                </a:rPr>
                <a:t>critical evaluation metrics</a:t>
              </a:r>
              <a:r>
                <a:rPr lang="en-US" sz="2000">
                  <a:solidFill>
                    <a:srgbClr val="F1E9B6"/>
                  </a:solidFill>
                  <a:latin typeface="Carlito"/>
                  <a:ea typeface="Carlito"/>
                  <a:cs typeface="Carlito"/>
                  <a:sym typeface="Carlito"/>
                </a:rPr>
                <a:t> used to assess the performance of the RAG system. We focus on accuracy, relevance, hallucination frequency, and reasoning capabilities. Understanding these metrics is essential for deriving insights and making informed decisions regarding model effectiveness in real-world applications.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757</Words>
  <Application>Microsoft Office PowerPoint</Application>
  <PresentationFormat>Custom</PresentationFormat>
  <Paragraphs>71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Carlito Bold</vt:lpstr>
      <vt:lpstr>Radley</vt:lpstr>
      <vt:lpstr>Calibri</vt:lpstr>
      <vt:lpstr>Carlito</vt:lpstr>
      <vt:lpstr>Arial</vt:lpstr>
      <vt:lpstr>Radley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RAG System Development</dc:title>
  <dc:description>Presentation - RAG System Development</dc:description>
  <cp:lastModifiedBy>sunaina makkena</cp:lastModifiedBy>
  <cp:revision>1</cp:revision>
  <dcterms:created xsi:type="dcterms:W3CDTF">2006-08-16T00:00:00Z</dcterms:created>
  <dcterms:modified xsi:type="dcterms:W3CDTF">2025-11-30T16:52:56Z</dcterms:modified>
  <dc:identifier>DAG6L9s6pzA</dc:identifier>
</cp:coreProperties>
</file>